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59" r:id="rId7"/>
    <p:sldId id="261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D33A5-1AF9-5E86-977C-87774FACA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FD4232-4F0F-E2B9-02FA-F80AFB6D5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C6D90-B9BD-22D1-7D82-994B25FD5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68CF2-DFC1-2CFD-B386-C7CC49662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D87A4-97C1-CF75-D1D1-8E9E5D76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32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1625A-3F99-A159-C4C7-B87824723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BDD4-46D7-8E01-2875-9E99EAB66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F31FA-29FC-A4B1-D731-DB22C36D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0F6DE-C4A8-399D-1042-5FD1ADE6E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0A3E6-3195-D4EC-6927-EF1BDA421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32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E1AE71-AA1F-F6B6-5346-589884CB89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41A42D-E548-4A77-B4C7-9858903186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32848-9C04-FBD6-83E3-B58A04C0A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263B6-A732-7865-0AF1-44A423B53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A872C-C08C-384C-7ED0-18A1A591A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89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D5166-9C16-E3A1-145C-E728EA7A1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9C4E4-9056-4A9C-3A5B-C2DC94144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2F2BD-2137-4B34-4D0B-AED8395D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F5150-C5FC-43FB-F377-D82EE611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20E55-F51B-1050-0DC1-0AC59AC04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73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1FBDB-4ED2-C830-096B-A23146557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2B403-8F62-F96F-C2CE-C37765426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60696-B410-8984-B7C9-44CDCB189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442C5-1578-81C1-E4C6-71CA8F79E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172A7-7A00-3460-92C7-AD67593A8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35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29994-55E9-D54D-78FB-A3C1E31A2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91608-4210-3493-64C5-1EE6D56497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578903-0232-40D0-F270-14173CDF4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79D13B-30D1-5384-E53B-D00D3667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16AD3-FC7F-4632-FFC4-ADB4FBADA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11308A-0D28-6198-C4CE-C2EC38E4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04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7AD2D-64F3-DE17-0F67-9E74A2178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13ED32-E022-DF23-FB3C-A6506298E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EE50C4-468C-C31E-FDCB-D1FED934B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AC47EB-1B18-2820-5EA5-3825D8E69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F09756-E18D-79F7-D2B9-8C4469EA6C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E38612-BDE2-3992-0389-7443CA8D4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3804E6-2E83-4D7C-699D-901D7F9B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1F16E2-336B-F258-7E65-9CDD6A9BB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41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5B36E-3064-69AB-D013-F524FBA62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2EE6D0-AE75-BB74-1C17-657C50063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45D617-D69C-5558-9F45-1461CA179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C916EC-0FA3-E8F5-6D92-466DDF1B9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83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B3B483-3BD6-B05A-95F2-F8D6DDB43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379A93-3989-E8DF-2102-4BDA9756C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7DE55B-7911-B182-BA78-22CD4CE8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73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23BCF-FD11-732B-40E4-15F18CB02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F3F14-9E08-96E7-8378-EB467AA36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6597A3-70C1-FDBF-6EA0-2D5915F0D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E7EEB-5895-CB0A-6710-DA73D1386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9748E-BE9C-89C0-3B3B-7BF9363C7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C7565-4AFF-99D8-77B6-4D72BD8ED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90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CB254-73A1-B3F7-6E98-A80B0761B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C95229-3C26-0FBA-6215-C0CC284D6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1FAF91-3E57-98E3-4668-3464E88E2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8C44B-CF73-2A2D-D627-C00F55B42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F000E-27F2-E6A5-E24C-0B4F470B5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DA2D-E1CF-D775-15A5-9D451669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28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499EBB-1E5B-79C3-14AF-9304986C3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FA74C-680C-48AB-157B-77347DD18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EBEC5-143F-1563-DBAF-28E35230A8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B82E-559D-4BB1-9DC6-066510BBC7C5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8DBD9-E326-F9A1-4F6C-478026512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1C65-F096-841B-D04C-6C0342085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31BDF-86BB-447C-9D10-B1350EE8A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4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medtronicdiabetes.com/minimed-virtual-pump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vokeglucagon.com/wp-content/uploads/2023/07/gvoke-hypopen-digital-quick-guide.pdf" TargetMode="External"/><Relationship Id="rId2" Type="http://schemas.openxmlformats.org/officeDocument/2006/relationships/hyperlink" Target="https://www.youtube.com/watch?v=A9BwCV67PU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pi.lilly.com/us/baqsimi-us-ifu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dexcom.com/en-us/training-videos" TargetMode="External"/><Relationship Id="rId4" Type="http://schemas.openxmlformats.org/officeDocument/2006/relationships/hyperlink" Target="https://www.dexcom.com/en-us/tutorial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style.abbott/us-en/support.html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FB753A2-A3FA-AAA5-0701-AAB2D457BC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Virtual Exhibit Hall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ABD620-2B2E-EF9C-1CF8-3A0C4B329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674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DA8CE9-E0A6-4FF2-823D-D0860760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195564-33B9-434B-9641-764F5905A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18C537-E336-47C4-836B-C342A230F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52475" y="1"/>
            <a:ext cx="4262009" cy="2602764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81F97D2-9A0D-4CA5-B9AF-27B558BCF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678A47C-892D-47C9-A5D8-F8860B1B0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9E8FDFA-59ED-4D6F-BA20-10CDF843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58D9A5-8003-4D92-8C05-787C630F7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A1259D8-0C3A-4069-A22F-537BBBB6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60995" y="62352"/>
            <a:ext cx="6028697" cy="6795648"/>
            <a:chOff x="6160995" y="62352"/>
            <a:chExt cx="6028697" cy="6795648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90700B4-CEB5-450F-9EA7-95E355B50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582300F-F646-4FC3-94FC-0582F4B5E0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BB8E8B8-1900-4326-8858-F375F5D8A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DCBC48-E2C4-A8E5-7B65-DF01B4220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1055098"/>
            <a:ext cx="5760719" cy="4747805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>
                <a:solidFill>
                  <a:schemeClr val="tx2"/>
                </a:solidFill>
              </a:rPr>
              <a:t>Tandem Insulin Pump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670D5-00A5-2678-2AC3-A9F941834A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2357" y="1638300"/>
            <a:ext cx="3330531" cy="3581400"/>
          </a:xfrm>
        </p:spPr>
        <p:txBody>
          <a:bodyPr anchor="ctr">
            <a:norm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Download the T:Simulator App and choose Control IQ to get a virtual pump on your phone to play with the buttons and settings.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4211F5-9794-0301-D351-37D9C2DD26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2357" y="4425405"/>
            <a:ext cx="3587661" cy="1713291"/>
          </a:xfrm>
          <a:prstGeom prst="rect">
            <a:avLst/>
          </a:prstGeom>
        </p:spPr>
      </p:pic>
      <p:sp>
        <p:nvSpPr>
          <p:cNvPr id="17" name="AutoShape 2">
            <a:extLst>
              <a:ext uri="{FF2B5EF4-FFF2-40B4-BE49-F238E27FC236}">
                <a16:creationId xmlns:a16="http://schemas.microsoft.com/office/drawing/2014/main" id="{E3E5CD3B-9A65-A0F7-148E-0739731DCD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ADA Consumer Guide">
            <a:extLst>
              <a:ext uri="{FF2B5EF4-FFF2-40B4-BE49-F238E27FC236}">
                <a16:creationId xmlns:a16="http://schemas.microsoft.com/office/drawing/2014/main" id="{965171CC-4628-D773-DC43-8AB032AB0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987" y="3608540"/>
            <a:ext cx="2465327" cy="246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6789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DA8CE9-E0A6-4FF2-823D-D0860760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195564-33B9-434B-9641-764F5905A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18C537-E336-47C4-836B-C342A230F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52475" y="1"/>
            <a:ext cx="4262009" cy="2602764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81F97D2-9A0D-4CA5-B9AF-27B558BCF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678A47C-892D-47C9-A5D8-F8860B1B0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9E8FDFA-59ED-4D6F-BA20-10CDF843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58D9A5-8003-4D92-8C05-787C630F7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A1259D8-0C3A-4069-A22F-537BBBB6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60995" y="62352"/>
            <a:ext cx="6028697" cy="6795648"/>
            <a:chOff x="6160995" y="62352"/>
            <a:chExt cx="6028697" cy="6795648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90700B4-CEB5-450F-9EA7-95E355B50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582300F-F646-4FC3-94FC-0582F4B5E0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BB8E8B8-1900-4326-8858-F375F5D8A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C52C5B9-CB2F-9F71-7096-97A1E77F5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9112" y="558864"/>
            <a:ext cx="5760719" cy="4747805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>
                <a:solidFill>
                  <a:schemeClr val="tx2"/>
                </a:solidFill>
              </a:rPr>
              <a:t>Omnipod</a:t>
            </a:r>
            <a:r>
              <a:rPr lang="en-US" sz="4000" dirty="0">
                <a:solidFill>
                  <a:schemeClr val="tx2"/>
                </a:solidFill>
              </a:rPr>
              <a:t> 5 Insulin Pump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A94B39-1D09-B78A-FF96-BA08EA6046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42357" y="1638300"/>
            <a:ext cx="3330531" cy="3581400"/>
          </a:xfrm>
        </p:spPr>
        <p:txBody>
          <a:bodyPr anchor="ctr">
            <a:norm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Download the Omnipod 5 simulator app to practice using the controller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FAEA41-A9D1-1C7A-1AD5-B204B80970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0354" y="4326765"/>
            <a:ext cx="3581360" cy="1643044"/>
          </a:xfrm>
          <a:prstGeom prst="rect">
            <a:avLst/>
          </a:prstGeom>
        </p:spPr>
      </p:pic>
      <p:pic>
        <p:nvPicPr>
          <p:cNvPr id="2050" name="Picture 2" descr="Try the Omnipod 5 Simulator App">
            <a:extLst>
              <a:ext uri="{FF2B5EF4-FFF2-40B4-BE49-F238E27FC236}">
                <a16:creationId xmlns:a16="http://schemas.microsoft.com/office/drawing/2014/main" id="{1097FF3B-F8BB-51AD-7F9C-2708AAB50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584" y="3429000"/>
            <a:ext cx="3092699" cy="231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133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BE70332-ECAF-47BB-8C7B-BD049452F6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0158" y="1068946"/>
            <a:ext cx="4960104" cy="4735506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16D9361-A35A-4DC8-AAB9-04FD2D6FE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92" y="912854"/>
            <a:ext cx="5298208" cy="503229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D2DFF7-A866-F409-1048-1E797193F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675" y="1685677"/>
            <a:ext cx="4215520" cy="2362673"/>
          </a:xfrm>
        </p:spPr>
        <p:txBody>
          <a:bodyPr anchor="b">
            <a:normAutofit/>
          </a:bodyPr>
          <a:lstStyle/>
          <a:p>
            <a:r>
              <a:rPr lang="en-US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Medtronic Insulin Pumps</a:t>
            </a:r>
            <a:br>
              <a:rPr lang="en-US" sz="4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1C988B-DA67-3E82-BD02-29C78FB06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3490" y="4048350"/>
            <a:ext cx="3283888" cy="2173546"/>
          </a:xfrm>
        </p:spPr>
        <p:txBody>
          <a:bodyPr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780G Virtual Pump at this website</a:t>
            </a:r>
          </a:p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https://www.medtronicdiabetes.com/minimed-virtual-pump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Virtual pump app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7641F5-1125-C9B5-755A-D2B313D40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859" y="2867013"/>
            <a:ext cx="4304983" cy="173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732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2" name="Rectangle 4102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3" name="Rectangle 4104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7AAE1F-C2CA-E60C-3A24-7F8DAB7EC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Gvoke Hypo 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F86EF-4F18-8C24-E620-0D7971D02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Video on how to use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  <a:hlinkClick r:id="rId2"/>
              </a:rPr>
              <a:t>https://www.youtube.com/watch?v=A9BwCV67PUE</a:t>
            </a:r>
            <a:endParaRPr lang="en-US" sz="2400" dirty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Handout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  <a:hlinkClick r:id="rId3"/>
              </a:rPr>
              <a:t>https://www.gvokeglucagon.com/wp-content/uploads/2023/07/gvoke-hypopen-digital-quick-guide.pdf</a:t>
            </a: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4107" name="Group 4106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4108" name="Freeform: Shape 4107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9" name="Freeform: Shape 4108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4" name="Freeform: Shape 4109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1" name="Freeform: Shape 4110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098" name="Picture 2" descr="What Is Gvoke® (glucagon injection)? | Healthcare Professionals">
            <a:extLst>
              <a:ext uri="{FF2B5EF4-FFF2-40B4-BE49-F238E27FC236}">
                <a16:creationId xmlns:a16="http://schemas.microsoft.com/office/drawing/2014/main" id="{67E1E0A2-16C7-859B-22A4-B8A1458B4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392351"/>
            <a:ext cx="4142232" cy="2996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369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Meiryo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68FFB8-0918-0FA3-C776-CB9D4F522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0557" y="1218980"/>
            <a:ext cx="5273606" cy="1792668"/>
          </a:xfrm>
        </p:spPr>
        <p:txBody>
          <a:bodyPr anchor="b">
            <a:normAutofit/>
          </a:bodyPr>
          <a:lstStyle/>
          <a:p>
            <a:pPr algn="l"/>
            <a:r>
              <a:rPr lang="en-US" dirty="0" err="1"/>
              <a:t>Baqsimi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9F3DBA-6FAC-6B5D-0D13-59D7081B7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6487" y="4503518"/>
            <a:ext cx="5267676" cy="1150937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en-US" dirty="0"/>
              <a:t>How to administer glucagon intranasally Check out this handout</a:t>
            </a:r>
            <a:endParaRPr lang="en-US" dirty="0">
              <a:hlinkClick r:id="rId2"/>
            </a:endParaRPr>
          </a:p>
          <a:p>
            <a:pPr algn="l"/>
            <a:r>
              <a:rPr lang="en-US" dirty="0">
                <a:hlinkClick r:id="rId2"/>
              </a:rPr>
              <a:t>https://pi.lilly.com/us/baqsimi-us-ifu.pdf</a:t>
            </a:r>
            <a:endParaRPr lang="en-US" dirty="0"/>
          </a:p>
          <a:p>
            <a:pPr algn="l"/>
            <a:endParaRPr lang="en-US" dirty="0"/>
          </a:p>
        </p:txBody>
      </p:sp>
      <p:sp>
        <p:nvSpPr>
          <p:cNvPr id="3081" name="Freeform: Shape 3080">
            <a:extLst>
              <a:ext uri="{FF2B5EF4-FFF2-40B4-BE49-F238E27FC236}">
                <a16:creationId xmlns:a16="http://schemas.microsoft.com/office/drawing/2014/main" id="{E667A721-F18D-4002-9D70-BC20D791C0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7555" y="993913"/>
            <a:ext cx="5224848" cy="4884295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866FB43D-65CC-47CA-8035-FF8F6B4D1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837" y="850790"/>
            <a:ext cx="5407926" cy="513654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074" name="Picture 2" descr="baqsimi how to from pi.lilly.com">
            <a:extLst>
              <a:ext uri="{FF2B5EF4-FFF2-40B4-BE49-F238E27FC236}">
                <a16:creationId xmlns:a16="http://schemas.microsoft.com/office/drawing/2014/main" id="{F53BEB1D-BBB6-F734-E017-0AB007C66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7463" y="2040340"/>
            <a:ext cx="2715905" cy="2715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1DE9158F-FF0E-FB76-DE7D-434CBC230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020" y="182982"/>
            <a:ext cx="1932332" cy="193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340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46" name="Rectangle 5145">
            <a:extLst>
              <a:ext uri="{FF2B5EF4-FFF2-40B4-BE49-F238E27FC236}">
                <a16:creationId xmlns:a16="http://schemas.microsoft.com/office/drawing/2014/main" id="{7E6D2D34-4BB4-460B-8844-027610FB2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6F3222-035C-4B11-B6CA-23E53F0CC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105" y="802955"/>
            <a:ext cx="4977976" cy="14559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300">
                <a:solidFill>
                  <a:schemeClr val="tx2"/>
                </a:solidFill>
              </a:rPr>
              <a:t>Dexcom G6 and G7 Tutorials</a:t>
            </a:r>
            <a:br>
              <a:rPr lang="en-US" sz="3300">
                <a:solidFill>
                  <a:schemeClr val="tx2"/>
                </a:solidFill>
              </a:rPr>
            </a:br>
            <a:endParaRPr lang="en-US" sz="3300">
              <a:solidFill>
                <a:schemeClr val="tx2"/>
              </a:solidFill>
            </a:endParaRPr>
          </a:p>
        </p:txBody>
      </p:sp>
      <p:pic>
        <p:nvPicPr>
          <p:cNvPr id="5124" name="Picture 4" descr="Dexcom G6 CGM System | No Fingersticks, No Scanning | Dexcom">
            <a:extLst>
              <a:ext uri="{FF2B5EF4-FFF2-40B4-BE49-F238E27FC236}">
                <a16:creationId xmlns:a16="http://schemas.microsoft.com/office/drawing/2014/main" id="{CC0A2D09-BAFD-7793-BD7E-C6F2FC35E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3848" y="602673"/>
            <a:ext cx="1840751" cy="2766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48" name="Group 5147">
            <a:extLst>
              <a:ext uri="{FF2B5EF4-FFF2-40B4-BE49-F238E27FC236}">
                <a16:creationId xmlns:a16="http://schemas.microsoft.com/office/drawing/2014/main" id="{C5314570-9B06-4D37-8CBD-EDD67C2FA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-4155"/>
            <a:ext cx="2514948" cy="2174333"/>
            <a:chOff x="-305" y="-4155"/>
            <a:chExt cx="2514948" cy="2174333"/>
          </a:xfrm>
        </p:grpSpPr>
        <p:sp>
          <p:nvSpPr>
            <p:cNvPr id="5149" name="Freeform: Shape 5148">
              <a:extLst>
                <a:ext uri="{FF2B5EF4-FFF2-40B4-BE49-F238E27FC236}">
                  <a16:creationId xmlns:a16="http://schemas.microsoft.com/office/drawing/2014/main" id="{A204F55B-358D-4FB5-9979-6724C64154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0" name="Freeform: Shape 5149">
              <a:extLst>
                <a:ext uri="{FF2B5EF4-FFF2-40B4-BE49-F238E27FC236}">
                  <a16:creationId xmlns:a16="http://schemas.microsoft.com/office/drawing/2014/main" id="{C4F77C62-9DDF-48D3-A074-159A3276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1" name="Freeform: Shape 5150">
              <a:extLst>
                <a:ext uri="{FF2B5EF4-FFF2-40B4-BE49-F238E27FC236}">
                  <a16:creationId xmlns:a16="http://schemas.microsoft.com/office/drawing/2014/main" id="{DEB07022-F30B-49CA-B1DD-A826815C4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5152" name="Freeform: Shape 5151">
              <a:extLst>
                <a:ext uri="{FF2B5EF4-FFF2-40B4-BE49-F238E27FC236}">
                  <a16:creationId xmlns:a16="http://schemas.microsoft.com/office/drawing/2014/main" id="{F7C47E16-167C-48BF-9FC9-08787D348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122" name="Picture 2" descr="Dexcom G7">
            <a:extLst>
              <a:ext uri="{FF2B5EF4-FFF2-40B4-BE49-F238E27FC236}">
                <a16:creationId xmlns:a16="http://schemas.microsoft.com/office/drawing/2014/main" id="{E8985D5F-04E7-437A-3911-60046AB33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7097" y="3462198"/>
            <a:ext cx="3454255" cy="2766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B7009C7-3A61-4DB5-8CAE-0685430330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0574" y="2421682"/>
            <a:ext cx="4977578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Dexcom G6 </a:t>
            </a:r>
            <a:r>
              <a:rPr lang="en-US" sz="2800" dirty="0">
                <a:solidFill>
                  <a:schemeClr val="tx2"/>
                </a:solidFill>
                <a:hlinkClick r:id="rId4"/>
              </a:rPr>
              <a:t>https://www.dexcom.com/en-us/tutorials</a:t>
            </a:r>
            <a:endParaRPr lang="en-US" sz="2800" dirty="0">
              <a:solidFill>
                <a:schemeClr val="tx2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2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Dexcom G7 </a:t>
            </a:r>
            <a:r>
              <a:rPr lang="en-US" sz="2800" dirty="0">
                <a:solidFill>
                  <a:schemeClr val="tx2"/>
                </a:solidFill>
                <a:hlinkClick r:id="rId5"/>
              </a:rPr>
              <a:t>https://www.dexcom.com/en-us/training-videos</a:t>
            </a:r>
            <a:endParaRPr lang="en-US" sz="2800" dirty="0">
              <a:solidFill>
                <a:schemeClr val="tx2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2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186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ow Good is FreeStyle Libre 3? They're Here to Testify. | Abbott Newsroom">
            <a:extLst>
              <a:ext uri="{FF2B5EF4-FFF2-40B4-BE49-F238E27FC236}">
                <a16:creationId xmlns:a16="http://schemas.microsoft.com/office/drawing/2014/main" id="{DA300EDA-376F-4FE1-8011-39B9493B2E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04" r="4974" b="9091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820C4A-FD30-0118-E5CE-9A5938552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0" y="2382860"/>
            <a:ext cx="4023360" cy="12081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Freestyle Libre</a:t>
            </a: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E3416-9E8A-F60D-319A-C465E38F6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Tutorial videos found here:</a:t>
            </a:r>
          </a:p>
          <a:p>
            <a:r>
              <a:rPr lang="en-US" sz="2800" dirty="0">
                <a:solidFill>
                  <a:schemeClr val="tx1"/>
                </a:solidFill>
                <a:hlinkClick r:id="rId3"/>
              </a:rPr>
              <a:t>https://www.freestyle.abbott/us-en/support.html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3083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76E651BF-B24D-4127-88B5-3AC618B9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1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AB1559-5684-85CD-E7CF-608EFA004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505" y="893763"/>
            <a:ext cx="4691478" cy="158744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Carbohydrate Counting Resources</a:t>
            </a:r>
          </a:p>
        </p:txBody>
      </p:sp>
      <p:sp>
        <p:nvSpPr>
          <p:cNvPr id="18" name="Freeform: Shape 13">
            <a:extLst>
              <a:ext uri="{FF2B5EF4-FFF2-40B4-BE49-F238E27FC236}">
                <a16:creationId xmlns:a16="http://schemas.microsoft.com/office/drawing/2014/main" id="{6B2C9BB9-7DF9-4D08-B7E0-4CB6680DF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7909" y="893763"/>
            <a:ext cx="5176299" cy="5014056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5875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3F72633-640B-48E7-9797-C725489AF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962" y="1060885"/>
            <a:ext cx="4906732" cy="4679812"/>
          </a:xfrm>
          <a:custGeom>
            <a:avLst/>
            <a:gdLst>
              <a:gd name="connsiteX0" fmla="*/ 2807999 w 4906732"/>
              <a:gd name="connsiteY0" fmla="*/ 0 h 4679812"/>
              <a:gd name="connsiteX1" fmla="*/ 3690684 w 4906732"/>
              <a:gd name="connsiteY1" fmla="*/ 186911 h 4679812"/>
              <a:gd name="connsiteX2" fmla="*/ 4334455 w 4906732"/>
              <a:gd name="connsiteY2" fmla="*/ 691216 h 4679812"/>
              <a:gd name="connsiteX3" fmla="*/ 4906732 w 4906732"/>
              <a:gd name="connsiteY3" fmla="*/ 2477497 h 4679812"/>
              <a:gd name="connsiteX4" fmla="*/ 4651814 w 4906732"/>
              <a:gd name="connsiteY4" fmla="*/ 3210070 h 4679812"/>
              <a:gd name="connsiteX5" fmla="*/ 3897062 w 4906732"/>
              <a:gd name="connsiteY5" fmla="*/ 3892202 h 4679812"/>
              <a:gd name="connsiteX6" fmla="*/ 3731118 w 4906732"/>
              <a:gd name="connsiteY6" fmla="*/ 4022687 h 4679812"/>
              <a:gd name="connsiteX7" fmla="*/ 2367551 w 4906732"/>
              <a:gd name="connsiteY7" fmla="*/ 4679812 h 4679812"/>
              <a:gd name="connsiteX8" fmla="*/ 665643 w 4906732"/>
              <a:gd name="connsiteY8" fmla="*/ 3747056 h 4679812"/>
              <a:gd name="connsiteX9" fmla="*/ 571329 w 4906732"/>
              <a:gd name="connsiteY9" fmla="*/ 3611676 h 4679812"/>
              <a:gd name="connsiteX10" fmla="*/ 379903 w 4906732"/>
              <a:gd name="connsiteY10" fmla="*/ 3338417 h 4679812"/>
              <a:gd name="connsiteX11" fmla="*/ 5800 w 4906732"/>
              <a:gd name="connsiteY11" fmla="*/ 2591152 h 4679812"/>
              <a:gd name="connsiteX12" fmla="*/ 0 w 4906732"/>
              <a:gd name="connsiteY12" fmla="*/ 2477497 h 4679812"/>
              <a:gd name="connsiteX13" fmla="*/ 229543 w 4906732"/>
              <a:gd name="connsiteY13" fmla="*/ 1550320 h 4679812"/>
              <a:gd name="connsiteX14" fmla="*/ 862575 w 4906732"/>
              <a:gd name="connsiteY14" fmla="*/ 753626 h 4679812"/>
              <a:gd name="connsiteX15" fmla="*/ 1777796 w 4906732"/>
              <a:gd name="connsiteY15" fmla="*/ 201123 h 4679812"/>
              <a:gd name="connsiteX16" fmla="*/ 2807999 w 4906732"/>
              <a:gd name="connsiteY16" fmla="*/ 0 h 4679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906732" h="4679812">
                <a:moveTo>
                  <a:pt x="2807999" y="0"/>
                </a:moveTo>
                <a:cubicBezTo>
                  <a:pt x="3130622" y="0"/>
                  <a:pt x="3427552" y="62945"/>
                  <a:pt x="3690684" y="186911"/>
                </a:cubicBezTo>
                <a:cubicBezTo>
                  <a:pt x="3937285" y="303182"/>
                  <a:pt x="4153876" y="472887"/>
                  <a:pt x="4334455" y="691216"/>
                </a:cubicBezTo>
                <a:cubicBezTo>
                  <a:pt x="4703514" y="1137598"/>
                  <a:pt x="4906732" y="1771961"/>
                  <a:pt x="4906732" y="2477497"/>
                </a:cubicBezTo>
                <a:cubicBezTo>
                  <a:pt x="4906732" y="2758986"/>
                  <a:pt x="4828077" y="2984902"/>
                  <a:pt x="4651814" y="3210070"/>
                </a:cubicBezTo>
                <a:cubicBezTo>
                  <a:pt x="4467443" y="3445606"/>
                  <a:pt x="4190412" y="3662546"/>
                  <a:pt x="3897062" y="3892202"/>
                </a:cubicBezTo>
                <a:cubicBezTo>
                  <a:pt x="3842940" y="3934522"/>
                  <a:pt x="3787028" y="3978338"/>
                  <a:pt x="3731118" y="4022687"/>
                </a:cubicBezTo>
                <a:cubicBezTo>
                  <a:pt x="3230651" y="4419592"/>
                  <a:pt x="2865384" y="4679812"/>
                  <a:pt x="2367551" y="4679812"/>
                </a:cubicBezTo>
                <a:cubicBezTo>
                  <a:pt x="1656416" y="4679812"/>
                  <a:pt x="1139812" y="4399068"/>
                  <a:pt x="665643" y="3747056"/>
                </a:cubicBezTo>
                <a:cubicBezTo>
                  <a:pt x="634031" y="3703588"/>
                  <a:pt x="602608" y="3658471"/>
                  <a:pt x="571329" y="3611676"/>
                </a:cubicBezTo>
                <a:cubicBezTo>
                  <a:pt x="505836" y="3513679"/>
                  <a:pt x="441816" y="3424553"/>
                  <a:pt x="379903" y="3338417"/>
                </a:cubicBezTo>
                <a:cubicBezTo>
                  <a:pt x="155376" y="3025912"/>
                  <a:pt x="32908" y="2844646"/>
                  <a:pt x="5800" y="2591152"/>
                </a:cubicBezTo>
                <a:cubicBezTo>
                  <a:pt x="1927" y="2554939"/>
                  <a:pt x="0" y="2517252"/>
                  <a:pt x="0" y="2477497"/>
                </a:cubicBezTo>
                <a:cubicBezTo>
                  <a:pt x="0" y="2161706"/>
                  <a:pt x="77286" y="1849760"/>
                  <a:pt x="229543" y="1550320"/>
                </a:cubicBezTo>
                <a:cubicBezTo>
                  <a:pt x="378535" y="1257397"/>
                  <a:pt x="591545" y="989269"/>
                  <a:pt x="862575" y="753626"/>
                </a:cubicBezTo>
                <a:cubicBezTo>
                  <a:pt x="1128970" y="521938"/>
                  <a:pt x="1445380" y="330861"/>
                  <a:pt x="1777796" y="201123"/>
                </a:cubicBezTo>
                <a:cubicBezTo>
                  <a:pt x="2119161" y="67648"/>
                  <a:pt x="2465896" y="0"/>
                  <a:pt x="2807999" y="0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E9BE870-CC0F-11C6-6583-216F81D0B3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1049" y="2481207"/>
            <a:ext cx="3746558" cy="15548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BB60C4-C267-FCA6-7216-2897023473D6}"/>
              </a:ext>
            </a:extLst>
          </p:cNvPr>
          <p:cNvSpPr txBox="1"/>
          <p:nvPr/>
        </p:nvSpPr>
        <p:spPr>
          <a:xfrm>
            <a:off x="6448506" y="2721030"/>
            <a:ext cx="4691478" cy="3243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Calorie King App</a:t>
            </a:r>
          </a:p>
        </p:txBody>
      </p:sp>
    </p:spTree>
    <p:extLst>
      <p:ext uri="{BB962C8B-B14F-4D97-AF65-F5344CB8AC3E}">
        <p14:creationId xmlns:p14="http://schemas.microsoft.com/office/powerpoint/2010/main" val="4141751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 advClick="0" advTm="7000"/>
    </mc:Choice>
    <mc:Fallback>
      <p:transition spd="slow" advClick="0" advTm="7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189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Meiryo</vt:lpstr>
      <vt:lpstr>Arial</vt:lpstr>
      <vt:lpstr>Calibri</vt:lpstr>
      <vt:lpstr>Calibri Light</vt:lpstr>
      <vt:lpstr>Office Theme</vt:lpstr>
      <vt:lpstr>Virtual Exhibit Hall</vt:lpstr>
      <vt:lpstr>Tandem Insulin Pump</vt:lpstr>
      <vt:lpstr>Omnipod 5 Insulin Pump</vt:lpstr>
      <vt:lpstr>Medtronic Insulin Pumps </vt:lpstr>
      <vt:lpstr>Gvoke Hypo Pen</vt:lpstr>
      <vt:lpstr>Baqsimi</vt:lpstr>
      <vt:lpstr>Dexcom G6 and G7 Tutorials </vt:lpstr>
      <vt:lpstr>Freestyle Libre</vt:lpstr>
      <vt:lpstr>Carbohydrate Counting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Exhibit Hall</dc:title>
  <dc:creator>Hannum, Rosanna</dc:creator>
  <cp:lastModifiedBy>Hannum, Rosanna</cp:lastModifiedBy>
  <cp:revision>4</cp:revision>
  <dcterms:created xsi:type="dcterms:W3CDTF">2023-09-28T20:56:32Z</dcterms:created>
  <dcterms:modified xsi:type="dcterms:W3CDTF">2023-09-28T22:44:18Z</dcterms:modified>
</cp:coreProperties>
</file>