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21" r:id="rId2"/>
  </p:sldMasterIdLst>
  <p:notesMasterIdLst>
    <p:notesMasterId r:id="rId25"/>
  </p:notesMasterIdLst>
  <p:handoutMasterIdLst>
    <p:handoutMasterId r:id="rId26"/>
  </p:handoutMasterIdLst>
  <p:sldIdLst>
    <p:sldId id="256" r:id="rId3"/>
    <p:sldId id="271" r:id="rId4"/>
    <p:sldId id="297" r:id="rId5"/>
    <p:sldId id="298" r:id="rId6"/>
    <p:sldId id="332" r:id="rId7"/>
    <p:sldId id="335" r:id="rId8"/>
    <p:sldId id="275" r:id="rId9"/>
    <p:sldId id="325" r:id="rId10"/>
    <p:sldId id="323" r:id="rId11"/>
    <p:sldId id="326" r:id="rId12"/>
    <p:sldId id="293" r:id="rId13"/>
    <p:sldId id="289" r:id="rId14"/>
    <p:sldId id="301" r:id="rId15"/>
    <p:sldId id="336" r:id="rId16"/>
    <p:sldId id="341" r:id="rId17"/>
    <p:sldId id="337" r:id="rId18"/>
    <p:sldId id="339" r:id="rId19"/>
    <p:sldId id="340" r:id="rId20"/>
    <p:sldId id="267" r:id="rId21"/>
    <p:sldId id="343" r:id="rId22"/>
    <p:sldId id="342" r:id="rId23"/>
    <p:sldId id="344"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8F"/>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varScale="1">
        <p:scale>
          <a:sx n="86" d="100"/>
          <a:sy n="86" d="100"/>
        </p:scale>
        <p:origin x="135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1026">
            <a:extLst>
              <a:ext uri="{FF2B5EF4-FFF2-40B4-BE49-F238E27FC236}">
                <a16:creationId xmlns:a16="http://schemas.microsoft.com/office/drawing/2014/main" id="{DD2CED3D-E0F7-E436-D30D-05DF9292BC9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47107" name="Rectangle 1027">
            <a:extLst>
              <a:ext uri="{FF2B5EF4-FFF2-40B4-BE49-F238E27FC236}">
                <a16:creationId xmlns:a16="http://schemas.microsoft.com/office/drawing/2014/main" id="{5CDA1369-9750-E150-7084-460702F6A6C3}"/>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47108" name="Rectangle 1028">
            <a:extLst>
              <a:ext uri="{FF2B5EF4-FFF2-40B4-BE49-F238E27FC236}">
                <a16:creationId xmlns:a16="http://schemas.microsoft.com/office/drawing/2014/main" id="{0DE6D9FF-EFFC-A47A-F828-B1FF594DA9BE}"/>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47109" name="Rectangle 1029">
            <a:extLst>
              <a:ext uri="{FF2B5EF4-FFF2-40B4-BE49-F238E27FC236}">
                <a16:creationId xmlns:a16="http://schemas.microsoft.com/office/drawing/2014/main" id="{DEFDFA94-F1A9-36E2-0C23-56413FAA6440}"/>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C5838398-3662-4F58-82EB-94DF5E4F7BD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5AF4CA8-6151-58D9-8D12-29141F25CD3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6147" name="Rectangle 3">
            <a:extLst>
              <a:ext uri="{FF2B5EF4-FFF2-40B4-BE49-F238E27FC236}">
                <a16:creationId xmlns:a16="http://schemas.microsoft.com/office/drawing/2014/main" id="{8B93575E-D292-AB21-7F4E-711E7CBCC489}"/>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7172" name="Rectangle 4">
            <a:extLst>
              <a:ext uri="{FF2B5EF4-FFF2-40B4-BE49-F238E27FC236}">
                <a16:creationId xmlns:a16="http://schemas.microsoft.com/office/drawing/2014/main" id="{0179CF72-14B3-0987-ED64-21761E9035D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A920F5A8-5525-D19F-FFDB-08884ED861DE}"/>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a:extLst>
              <a:ext uri="{FF2B5EF4-FFF2-40B4-BE49-F238E27FC236}">
                <a16:creationId xmlns:a16="http://schemas.microsoft.com/office/drawing/2014/main" id="{387B26F7-6C8D-780A-83B0-EC96535A2C5E}"/>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6151" name="Rectangle 7">
            <a:extLst>
              <a:ext uri="{FF2B5EF4-FFF2-40B4-BE49-F238E27FC236}">
                <a16:creationId xmlns:a16="http://schemas.microsoft.com/office/drawing/2014/main" id="{0C3135F1-BDDE-BC14-9B12-9811801E9E86}"/>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16BC3B9-0E29-4215-9BFB-430A76A531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CBD1975-E8DB-D7BC-3E75-312C78E64B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532EE7-C8E9-4CD9-B84D-1F7826B19B26}"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210D02D4-6211-3171-BCA9-AFF9EEFA97E6}"/>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21315BDD-1FB1-E215-6E83-87A6523577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050DAB4-334C-0868-2B15-C24A2AC0CFE2}"/>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5387EA0E-87D6-BF1D-F14F-9D278908C9D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Who does this – who does that, this is the single MOST important strategy to keep your blood sugar normal. Higher the amount of carb, the bigger the dose, the earlier you need to bolus</a:t>
            </a:r>
          </a:p>
        </p:txBody>
      </p:sp>
      <p:sp>
        <p:nvSpPr>
          <p:cNvPr id="28676" name="Slide Number Placeholder 3">
            <a:extLst>
              <a:ext uri="{FF2B5EF4-FFF2-40B4-BE49-F238E27FC236}">
                <a16:creationId xmlns:a16="http://schemas.microsoft.com/office/drawing/2014/main" id="{30600BF6-E7D8-186F-423E-37D8EB40E6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868144-C601-40C2-9441-8F7E4D69BDF9}"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FC207F2-C5D1-744F-6EA3-6C326FD9671A}"/>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7F5909EA-898D-D567-B6DD-7939D574A1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Understanding the concept of IOB might help prevent the rage bolusing</a:t>
            </a:r>
          </a:p>
        </p:txBody>
      </p:sp>
      <p:sp>
        <p:nvSpPr>
          <p:cNvPr id="24580" name="Slide Number Placeholder 3">
            <a:extLst>
              <a:ext uri="{FF2B5EF4-FFF2-40B4-BE49-F238E27FC236}">
                <a16:creationId xmlns:a16="http://schemas.microsoft.com/office/drawing/2014/main" id="{D56B6F13-1FA6-E106-FBC8-B7D97E0086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70EFB9-C209-4D28-9A8F-A3DBB84A827B}"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16BC3B9-0E29-4215-9BFB-430A76A5314E}" type="slidenum">
              <a:rPr lang="en-US" altLang="en-US" smtClean="0"/>
              <a:pPr>
                <a:defRPr/>
              </a:pPr>
              <a:t>22</a:t>
            </a:fld>
            <a:endParaRPr lang="en-US" altLang="en-US"/>
          </a:p>
        </p:txBody>
      </p:sp>
    </p:spTree>
    <p:extLst>
      <p:ext uri="{BB962C8B-B14F-4D97-AF65-F5344CB8AC3E}">
        <p14:creationId xmlns:p14="http://schemas.microsoft.com/office/powerpoint/2010/main" val="2091127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1279525" y="1600200"/>
            <a:ext cx="7085013" cy="1066800"/>
          </a:xfrm>
        </p:spPr>
        <p:txBody>
          <a:bodyPr/>
          <a:lstStyle>
            <a:lvl1pPr>
              <a:defRPr/>
            </a:lvl1pPr>
          </a:lstStyle>
          <a:p>
            <a:pPr lvl="0"/>
            <a:r>
              <a:rPr lang="en-US" altLang="en-US" noProof="0"/>
              <a:t>Click to edit Master title style</a:t>
            </a:r>
          </a:p>
        </p:txBody>
      </p:sp>
      <p:sp>
        <p:nvSpPr>
          <p:cNvPr id="4915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en-US" altLang="en-US" noProof="0"/>
              <a:t>Click to edit Master subtitle style</a:t>
            </a:r>
          </a:p>
        </p:txBody>
      </p:sp>
      <p:sp>
        <p:nvSpPr>
          <p:cNvPr id="2" name="Rectangle 4">
            <a:extLst>
              <a:ext uri="{FF2B5EF4-FFF2-40B4-BE49-F238E27FC236}">
                <a16:creationId xmlns:a16="http://schemas.microsoft.com/office/drawing/2014/main" id="{11C84AE6-6232-9FC6-3C96-F1581916E016}"/>
              </a:ext>
            </a:extLst>
          </p:cNvPr>
          <p:cNvSpPr>
            <a:spLocks noGrp="1" noChangeArrowheads="1"/>
          </p:cNvSpPr>
          <p:nvPr>
            <p:ph type="dt" sz="half" idx="10"/>
          </p:nvPr>
        </p:nvSpPr>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991B4E-7ADC-1896-AB72-FCB78F43D50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4B12B55-6709-D898-6558-857FCC9A2A00}"/>
              </a:ext>
            </a:extLst>
          </p:cNvPr>
          <p:cNvSpPr>
            <a:spLocks noGrp="1" noChangeArrowheads="1"/>
          </p:cNvSpPr>
          <p:nvPr>
            <p:ph type="sldNum" sz="quarter" idx="12"/>
          </p:nvPr>
        </p:nvSpPr>
        <p:spPr/>
        <p:txBody>
          <a:bodyPr/>
          <a:lstStyle>
            <a:lvl1pPr>
              <a:defRPr/>
            </a:lvl1pPr>
          </a:lstStyle>
          <a:p>
            <a:pPr>
              <a:defRPr/>
            </a:pPr>
            <a:fld id="{96AE87E7-5BC2-4450-9639-6F195BD58297}" type="slidenum">
              <a:rPr lang="en-US" altLang="en-US"/>
              <a:pPr>
                <a:defRPr/>
              </a:pPr>
              <a:t>‹#›</a:t>
            </a:fld>
            <a:endParaRPr lang="en-US" altLang="en-US"/>
          </a:p>
        </p:txBody>
      </p:sp>
    </p:spTree>
    <p:extLst>
      <p:ext uri="{BB962C8B-B14F-4D97-AF65-F5344CB8AC3E}">
        <p14:creationId xmlns:p14="http://schemas.microsoft.com/office/powerpoint/2010/main" val="14535870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97D49A-A675-AED1-2AC5-0BFA8446E2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2DE3803-7BF1-2251-5B71-A7847ABD03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CFBEB09-679E-2938-97EB-90739268770B}"/>
              </a:ext>
            </a:extLst>
          </p:cNvPr>
          <p:cNvSpPr>
            <a:spLocks noGrp="1" noChangeArrowheads="1"/>
          </p:cNvSpPr>
          <p:nvPr>
            <p:ph type="sldNum" sz="quarter" idx="12"/>
          </p:nvPr>
        </p:nvSpPr>
        <p:spPr>
          <a:ln/>
        </p:spPr>
        <p:txBody>
          <a:bodyPr/>
          <a:lstStyle>
            <a:lvl1pPr>
              <a:defRPr/>
            </a:lvl1pPr>
          </a:lstStyle>
          <a:p>
            <a:pPr>
              <a:defRPr/>
            </a:pPr>
            <a:fld id="{95B96112-82BE-4E46-BEC1-980AD0020A4F}" type="slidenum">
              <a:rPr lang="en-US" altLang="en-US"/>
              <a:pPr>
                <a:defRPr/>
              </a:pPr>
              <a:t>‹#›</a:t>
            </a:fld>
            <a:endParaRPr lang="en-US" altLang="en-US"/>
          </a:p>
        </p:txBody>
      </p:sp>
    </p:spTree>
    <p:extLst>
      <p:ext uri="{BB962C8B-B14F-4D97-AF65-F5344CB8AC3E}">
        <p14:creationId xmlns:p14="http://schemas.microsoft.com/office/powerpoint/2010/main" val="1371714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AA2C77-0172-CF29-151F-41FEDF51BB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4171505-3E00-CF60-1DC9-BE4894F6C5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5357C28-3FB8-3F87-1D40-BA18C8255F97}"/>
              </a:ext>
            </a:extLst>
          </p:cNvPr>
          <p:cNvSpPr>
            <a:spLocks noGrp="1" noChangeArrowheads="1"/>
          </p:cNvSpPr>
          <p:nvPr>
            <p:ph type="sldNum" sz="quarter" idx="12"/>
          </p:nvPr>
        </p:nvSpPr>
        <p:spPr>
          <a:ln/>
        </p:spPr>
        <p:txBody>
          <a:bodyPr/>
          <a:lstStyle>
            <a:lvl1pPr>
              <a:defRPr/>
            </a:lvl1pPr>
          </a:lstStyle>
          <a:p>
            <a:pPr>
              <a:defRPr/>
            </a:pPr>
            <a:fld id="{A34247F1-625C-4FDA-8EC2-53E969FD3BA7}" type="slidenum">
              <a:rPr lang="en-US" altLang="en-US"/>
              <a:pPr>
                <a:defRPr/>
              </a:pPr>
              <a:t>‹#›</a:t>
            </a:fld>
            <a:endParaRPr lang="en-US" altLang="en-US"/>
          </a:p>
        </p:txBody>
      </p:sp>
    </p:spTree>
    <p:extLst>
      <p:ext uri="{BB962C8B-B14F-4D97-AF65-F5344CB8AC3E}">
        <p14:creationId xmlns:p14="http://schemas.microsoft.com/office/powerpoint/2010/main" val="6138512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766BAB-5A21-47E8-F8ED-30BF5A12FE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0DC0F2C-66DE-37C8-625A-C28C1D4AD63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0F2ECF1-D79D-5083-9D6A-A9727EE799B5}"/>
              </a:ext>
            </a:extLst>
          </p:cNvPr>
          <p:cNvSpPr>
            <a:spLocks noGrp="1"/>
          </p:cNvSpPr>
          <p:nvPr>
            <p:ph type="sldNum" sz="quarter" idx="12"/>
          </p:nvPr>
        </p:nvSpPr>
        <p:spPr/>
        <p:txBody>
          <a:bodyPr/>
          <a:lstStyle>
            <a:lvl1pPr>
              <a:defRPr/>
            </a:lvl1pPr>
          </a:lstStyle>
          <a:p>
            <a:pPr>
              <a:defRPr/>
            </a:pPr>
            <a:fld id="{B1BD2211-9EBB-44A1-BD94-2E14988993FA}" type="slidenum">
              <a:rPr lang="en-US" altLang="en-US"/>
              <a:pPr>
                <a:defRPr/>
              </a:pPr>
              <a:t>‹#›</a:t>
            </a:fld>
            <a:endParaRPr lang="en-US" altLang="en-US"/>
          </a:p>
        </p:txBody>
      </p:sp>
    </p:spTree>
    <p:extLst>
      <p:ext uri="{BB962C8B-B14F-4D97-AF65-F5344CB8AC3E}">
        <p14:creationId xmlns:p14="http://schemas.microsoft.com/office/powerpoint/2010/main" val="2136965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8E2C41D-3768-64AE-657A-788428DF0C9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F5ADAC6-E333-842A-F13D-2258CB33A1E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BD0E597-8268-F917-80C7-3C8ACC28472A}"/>
              </a:ext>
            </a:extLst>
          </p:cNvPr>
          <p:cNvSpPr>
            <a:spLocks noGrp="1"/>
          </p:cNvSpPr>
          <p:nvPr>
            <p:ph type="sldNum" sz="quarter" idx="12"/>
          </p:nvPr>
        </p:nvSpPr>
        <p:spPr/>
        <p:txBody>
          <a:bodyPr/>
          <a:lstStyle>
            <a:lvl1pPr>
              <a:defRPr/>
            </a:lvl1pPr>
          </a:lstStyle>
          <a:p>
            <a:pPr>
              <a:defRPr/>
            </a:pPr>
            <a:fld id="{9EBE323E-5DC4-4FF2-88AD-949ADF588898}" type="slidenum">
              <a:rPr lang="en-US" altLang="en-US"/>
              <a:pPr>
                <a:defRPr/>
              </a:pPr>
              <a:t>‹#›</a:t>
            </a:fld>
            <a:endParaRPr lang="en-US" altLang="en-US"/>
          </a:p>
        </p:txBody>
      </p:sp>
    </p:spTree>
    <p:extLst>
      <p:ext uri="{BB962C8B-B14F-4D97-AF65-F5344CB8AC3E}">
        <p14:creationId xmlns:p14="http://schemas.microsoft.com/office/powerpoint/2010/main" val="297216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8B3E7-64E8-3EC0-1E9F-9D2D6AFE092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C2D8C7F-0D4D-8238-4A4E-17B06A4E4BB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2DAD8ED-BF82-59AA-6D05-BF854A1DFF39}"/>
              </a:ext>
            </a:extLst>
          </p:cNvPr>
          <p:cNvSpPr>
            <a:spLocks noGrp="1"/>
          </p:cNvSpPr>
          <p:nvPr>
            <p:ph type="sldNum" sz="quarter" idx="12"/>
          </p:nvPr>
        </p:nvSpPr>
        <p:spPr/>
        <p:txBody>
          <a:bodyPr/>
          <a:lstStyle>
            <a:lvl1pPr>
              <a:defRPr/>
            </a:lvl1pPr>
          </a:lstStyle>
          <a:p>
            <a:pPr>
              <a:defRPr/>
            </a:pPr>
            <a:fld id="{7096F1AE-BC89-4704-AE2F-8AFFCEAE3B48}" type="slidenum">
              <a:rPr lang="en-US" altLang="en-US"/>
              <a:pPr>
                <a:defRPr/>
              </a:pPr>
              <a:t>‹#›</a:t>
            </a:fld>
            <a:endParaRPr lang="en-US" altLang="en-US"/>
          </a:p>
        </p:txBody>
      </p:sp>
    </p:spTree>
    <p:extLst>
      <p:ext uri="{BB962C8B-B14F-4D97-AF65-F5344CB8AC3E}">
        <p14:creationId xmlns:p14="http://schemas.microsoft.com/office/powerpoint/2010/main" val="97730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BC90807-ACC2-49CF-345E-A23772A13C2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50DFC824-D6C8-59EA-8389-2FD9CF05F04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A6983A3-4CE7-EB05-B404-26D568F449C0}"/>
              </a:ext>
            </a:extLst>
          </p:cNvPr>
          <p:cNvSpPr>
            <a:spLocks noGrp="1"/>
          </p:cNvSpPr>
          <p:nvPr>
            <p:ph type="sldNum" sz="quarter" idx="12"/>
          </p:nvPr>
        </p:nvSpPr>
        <p:spPr/>
        <p:txBody>
          <a:bodyPr/>
          <a:lstStyle>
            <a:lvl1pPr>
              <a:defRPr/>
            </a:lvl1pPr>
          </a:lstStyle>
          <a:p>
            <a:pPr>
              <a:defRPr/>
            </a:pPr>
            <a:fld id="{940172E7-39A5-4A98-9BD6-EC0274EB6705}" type="slidenum">
              <a:rPr lang="en-US" altLang="en-US"/>
              <a:pPr>
                <a:defRPr/>
              </a:pPr>
              <a:t>‹#›</a:t>
            </a:fld>
            <a:endParaRPr lang="en-US" altLang="en-US"/>
          </a:p>
        </p:txBody>
      </p:sp>
    </p:spTree>
    <p:extLst>
      <p:ext uri="{BB962C8B-B14F-4D97-AF65-F5344CB8AC3E}">
        <p14:creationId xmlns:p14="http://schemas.microsoft.com/office/powerpoint/2010/main" val="201208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8BC77AC-4309-CE1F-30C8-29079F49E32C}"/>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A40C95A6-2E57-38AB-BA07-FE9EC13E6DB1}"/>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4BA55A84-6073-34E3-784A-6BA0FB6613D1}"/>
              </a:ext>
            </a:extLst>
          </p:cNvPr>
          <p:cNvSpPr>
            <a:spLocks noGrp="1"/>
          </p:cNvSpPr>
          <p:nvPr>
            <p:ph type="sldNum" sz="quarter" idx="12"/>
          </p:nvPr>
        </p:nvSpPr>
        <p:spPr/>
        <p:txBody>
          <a:bodyPr/>
          <a:lstStyle>
            <a:lvl1pPr>
              <a:defRPr/>
            </a:lvl1pPr>
          </a:lstStyle>
          <a:p>
            <a:pPr>
              <a:defRPr/>
            </a:pPr>
            <a:fld id="{AEC0A92A-578F-43DC-8218-315F6D221932}" type="slidenum">
              <a:rPr lang="en-US" altLang="en-US"/>
              <a:pPr>
                <a:defRPr/>
              </a:pPr>
              <a:t>‹#›</a:t>
            </a:fld>
            <a:endParaRPr lang="en-US" altLang="en-US"/>
          </a:p>
        </p:txBody>
      </p:sp>
    </p:spTree>
    <p:extLst>
      <p:ext uri="{BB962C8B-B14F-4D97-AF65-F5344CB8AC3E}">
        <p14:creationId xmlns:p14="http://schemas.microsoft.com/office/powerpoint/2010/main" val="193433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C6D063C-1A3B-8574-67A2-7A2EA8E142E1}"/>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D9EB8E8D-0997-2C46-C50F-BCDA3774A1E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1CBBEDDB-407A-3801-5CF9-8BE341AA2D86}"/>
              </a:ext>
            </a:extLst>
          </p:cNvPr>
          <p:cNvSpPr>
            <a:spLocks noGrp="1"/>
          </p:cNvSpPr>
          <p:nvPr>
            <p:ph type="sldNum" sz="quarter" idx="12"/>
          </p:nvPr>
        </p:nvSpPr>
        <p:spPr/>
        <p:txBody>
          <a:bodyPr/>
          <a:lstStyle>
            <a:lvl1pPr>
              <a:defRPr/>
            </a:lvl1pPr>
          </a:lstStyle>
          <a:p>
            <a:pPr>
              <a:defRPr/>
            </a:pPr>
            <a:fld id="{DFD47989-F1C1-4782-B43C-C5B11EDA7EDC}" type="slidenum">
              <a:rPr lang="en-US" altLang="en-US"/>
              <a:pPr>
                <a:defRPr/>
              </a:pPr>
              <a:t>‹#›</a:t>
            </a:fld>
            <a:endParaRPr lang="en-US" altLang="en-US"/>
          </a:p>
        </p:txBody>
      </p:sp>
    </p:spTree>
    <p:extLst>
      <p:ext uri="{BB962C8B-B14F-4D97-AF65-F5344CB8AC3E}">
        <p14:creationId xmlns:p14="http://schemas.microsoft.com/office/powerpoint/2010/main" val="4034218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DC75FF-86BC-5270-2B1C-CE1925ED3851}"/>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CA3036DA-B8E4-D869-B339-85C8C47BDDD8}"/>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B25F51DF-A07B-617B-1434-1A7A508559FF}"/>
              </a:ext>
            </a:extLst>
          </p:cNvPr>
          <p:cNvSpPr>
            <a:spLocks noGrp="1"/>
          </p:cNvSpPr>
          <p:nvPr>
            <p:ph type="sldNum" sz="quarter" idx="12"/>
          </p:nvPr>
        </p:nvSpPr>
        <p:spPr/>
        <p:txBody>
          <a:bodyPr/>
          <a:lstStyle>
            <a:lvl1pPr>
              <a:defRPr/>
            </a:lvl1pPr>
          </a:lstStyle>
          <a:p>
            <a:pPr>
              <a:defRPr/>
            </a:pPr>
            <a:fld id="{5E5AA552-209A-4665-8E67-8E221775D7B7}" type="slidenum">
              <a:rPr lang="en-US" altLang="en-US"/>
              <a:pPr>
                <a:defRPr/>
              </a:pPr>
              <a:t>‹#›</a:t>
            </a:fld>
            <a:endParaRPr lang="en-US" altLang="en-US"/>
          </a:p>
        </p:txBody>
      </p:sp>
    </p:spTree>
    <p:extLst>
      <p:ext uri="{BB962C8B-B14F-4D97-AF65-F5344CB8AC3E}">
        <p14:creationId xmlns:p14="http://schemas.microsoft.com/office/powerpoint/2010/main" val="3261134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EA9D14-5482-3956-69D9-9089984C96F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ED00502-5FFC-20D2-E5FD-A7AAA0D752E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0A1917D-4B90-980E-4847-323B372BE2FE}"/>
              </a:ext>
            </a:extLst>
          </p:cNvPr>
          <p:cNvSpPr>
            <a:spLocks noGrp="1"/>
          </p:cNvSpPr>
          <p:nvPr>
            <p:ph type="sldNum" sz="quarter" idx="12"/>
          </p:nvPr>
        </p:nvSpPr>
        <p:spPr/>
        <p:txBody>
          <a:bodyPr/>
          <a:lstStyle>
            <a:lvl1pPr>
              <a:defRPr/>
            </a:lvl1pPr>
          </a:lstStyle>
          <a:p>
            <a:pPr>
              <a:defRPr/>
            </a:pPr>
            <a:fld id="{AFF2D39A-9D0F-494C-A920-BF900D616747}" type="slidenum">
              <a:rPr lang="en-US" altLang="en-US"/>
              <a:pPr>
                <a:defRPr/>
              </a:pPr>
              <a:t>‹#›</a:t>
            </a:fld>
            <a:endParaRPr lang="en-US" altLang="en-US"/>
          </a:p>
        </p:txBody>
      </p:sp>
    </p:spTree>
    <p:extLst>
      <p:ext uri="{BB962C8B-B14F-4D97-AF65-F5344CB8AC3E}">
        <p14:creationId xmlns:p14="http://schemas.microsoft.com/office/powerpoint/2010/main" val="286148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D34F84-D9F9-CE28-E863-616954E1B0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0E7C315-A710-92A4-66D9-D47819A4DA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A6AE8E3-97A8-CD17-DEC4-756947B49371}"/>
              </a:ext>
            </a:extLst>
          </p:cNvPr>
          <p:cNvSpPr>
            <a:spLocks noGrp="1" noChangeArrowheads="1"/>
          </p:cNvSpPr>
          <p:nvPr>
            <p:ph type="sldNum" sz="quarter" idx="12"/>
          </p:nvPr>
        </p:nvSpPr>
        <p:spPr>
          <a:ln/>
        </p:spPr>
        <p:txBody>
          <a:bodyPr/>
          <a:lstStyle>
            <a:lvl1pPr>
              <a:defRPr/>
            </a:lvl1pPr>
          </a:lstStyle>
          <a:p>
            <a:pPr>
              <a:defRPr/>
            </a:pPr>
            <a:fld id="{AC66DBB7-AAD3-4B8D-B853-D4C3C3B4C15D}" type="slidenum">
              <a:rPr lang="en-US" altLang="en-US"/>
              <a:pPr>
                <a:defRPr/>
              </a:pPr>
              <a:t>‹#›</a:t>
            </a:fld>
            <a:endParaRPr lang="en-US" altLang="en-US"/>
          </a:p>
        </p:txBody>
      </p:sp>
    </p:spTree>
    <p:extLst>
      <p:ext uri="{BB962C8B-B14F-4D97-AF65-F5344CB8AC3E}">
        <p14:creationId xmlns:p14="http://schemas.microsoft.com/office/powerpoint/2010/main" val="299278718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0A2323-60DB-D9E4-4D6D-375FD626B29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83A0971-A27D-63CE-89FA-7DA1F7C742F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A75D386-6D7F-CD29-C04E-9C219599E2D7}"/>
              </a:ext>
            </a:extLst>
          </p:cNvPr>
          <p:cNvSpPr>
            <a:spLocks noGrp="1"/>
          </p:cNvSpPr>
          <p:nvPr>
            <p:ph type="sldNum" sz="quarter" idx="12"/>
          </p:nvPr>
        </p:nvSpPr>
        <p:spPr/>
        <p:txBody>
          <a:bodyPr/>
          <a:lstStyle>
            <a:lvl1pPr>
              <a:defRPr/>
            </a:lvl1pPr>
          </a:lstStyle>
          <a:p>
            <a:pPr>
              <a:defRPr/>
            </a:pPr>
            <a:fld id="{D5E79D80-9A44-4BB2-A954-215720D19385}" type="slidenum">
              <a:rPr lang="en-US" altLang="en-US"/>
              <a:pPr>
                <a:defRPr/>
              </a:pPr>
              <a:t>‹#›</a:t>
            </a:fld>
            <a:endParaRPr lang="en-US" altLang="en-US"/>
          </a:p>
        </p:txBody>
      </p:sp>
    </p:spTree>
    <p:extLst>
      <p:ext uri="{BB962C8B-B14F-4D97-AF65-F5344CB8AC3E}">
        <p14:creationId xmlns:p14="http://schemas.microsoft.com/office/powerpoint/2010/main" val="1857020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F5086A-A963-1541-1C1C-AA77D2E9A24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8B6B446-3A7F-CA74-A70D-66D9122B172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E5162F0-6DC1-91B6-4735-0DBBE8200DCE}"/>
              </a:ext>
            </a:extLst>
          </p:cNvPr>
          <p:cNvSpPr>
            <a:spLocks noGrp="1"/>
          </p:cNvSpPr>
          <p:nvPr>
            <p:ph type="sldNum" sz="quarter" idx="12"/>
          </p:nvPr>
        </p:nvSpPr>
        <p:spPr/>
        <p:txBody>
          <a:bodyPr/>
          <a:lstStyle>
            <a:lvl1pPr>
              <a:defRPr/>
            </a:lvl1pPr>
          </a:lstStyle>
          <a:p>
            <a:pPr>
              <a:defRPr/>
            </a:pPr>
            <a:fld id="{1E5FAC96-D279-4CCD-84AB-2E0B5FA39DA0}" type="slidenum">
              <a:rPr lang="en-US" altLang="en-US"/>
              <a:pPr>
                <a:defRPr/>
              </a:pPr>
              <a:t>‹#›</a:t>
            </a:fld>
            <a:endParaRPr lang="en-US" altLang="en-US"/>
          </a:p>
        </p:txBody>
      </p:sp>
    </p:spTree>
    <p:extLst>
      <p:ext uri="{BB962C8B-B14F-4D97-AF65-F5344CB8AC3E}">
        <p14:creationId xmlns:p14="http://schemas.microsoft.com/office/powerpoint/2010/main" val="3436596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3">
            <a:extLst>
              <a:ext uri="{FF2B5EF4-FFF2-40B4-BE49-F238E27FC236}">
                <a16:creationId xmlns:a16="http://schemas.microsoft.com/office/drawing/2014/main" id="{917B8A5D-D112-4DE3-03BD-AA16A2E8BE7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EA16AFC2-083E-13E5-F4F7-50E25428DDB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A6C1AB3F-D3DA-22E0-FB80-3204D5231BBC}"/>
              </a:ext>
            </a:extLst>
          </p:cNvPr>
          <p:cNvSpPr>
            <a:spLocks noGrp="1"/>
          </p:cNvSpPr>
          <p:nvPr>
            <p:ph type="sldNum" sz="quarter" idx="12"/>
          </p:nvPr>
        </p:nvSpPr>
        <p:spPr/>
        <p:txBody>
          <a:bodyPr/>
          <a:lstStyle>
            <a:lvl1pPr>
              <a:defRPr/>
            </a:lvl1pPr>
          </a:lstStyle>
          <a:p>
            <a:pPr>
              <a:defRPr/>
            </a:pPr>
            <a:fld id="{AF90FF35-F70B-4232-98B9-C68DCA732790}" type="slidenum">
              <a:rPr lang="en-US" altLang="en-US"/>
              <a:pPr>
                <a:defRPr/>
              </a:pPr>
              <a:t>‹#›</a:t>
            </a:fld>
            <a:endParaRPr lang="en-US" altLang="en-US"/>
          </a:p>
        </p:txBody>
      </p:sp>
    </p:spTree>
    <p:extLst>
      <p:ext uri="{BB962C8B-B14F-4D97-AF65-F5344CB8AC3E}">
        <p14:creationId xmlns:p14="http://schemas.microsoft.com/office/powerpoint/2010/main" val="323322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8CCBE2-F680-40F8-199D-454AE3560558}"/>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4" name="TextBox 3">
            <a:extLst>
              <a:ext uri="{FF2B5EF4-FFF2-40B4-BE49-F238E27FC236}">
                <a16:creationId xmlns:a16="http://schemas.microsoft.com/office/drawing/2014/main" id="{35AA5D7D-3A50-DA55-72FD-AE8DB529FC00}"/>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B843FD-7354-8D90-063E-14D1A950F802}"/>
              </a:ext>
            </a:extLst>
          </p:cNvPr>
          <p:cNvSpPr>
            <a:spLocks noGrp="1"/>
          </p:cNvSpPr>
          <p:nvPr>
            <p:ph type="dt" sz="half" idx="15"/>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E2587B3-6562-C524-9201-A4C2AF3CC081}"/>
              </a:ext>
            </a:extLst>
          </p:cNvPr>
          <p:cNvSpPr>
            <a:spLocks noGrp="1"/>
          </p:cNvSpPr>
          <p:nvPr>
            <p:ph type="ftr" sz="quarter" idx="16"/>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FD9D2BC-9D10-1742-3F32-2E50E06A7DC0}"/>
              </a:ext>
            </a:extLst>
          </p:cNvPr>
          <p:cNvSpPr>
            <a:spLocks noGrp="1"/>
          </p:cNvSpPr>
          <p:nvPr>
            <p:ph type="sldNum" sz="quarter" idx="17"/>
          </p:nvPr>
        </p:nvSpPr>
        <p:spPr/>
        <p:txBody>
          <a:bodyPr/>
          <a:lstStyle>
            <a:lvl1pPr>
              <a:defRPr/>
            </a:lvl1pPr>
          </a:lstStyle>
          <a:p>
            <a:pPr>
              <a:defRPr/>
            </a:pPr>
            <a:fld id="{26349B66-C970-4FB7-AC8B-8C1AA17ED41A}" type="slidenum">
              <a:rPr lang="en-US" altLang="en-US"/>
              <a:pPr>
                <a:defRPr/>
              </a:pPr>
              <a:t>‹#›</a:t>
            </a:fld>
            <a:endParaRPr lang="en-US" altLang="en-US"/>
          </a:p>
        </p:txBody>
      </p:sp>
    </p:spTree>
    <p:extLst>
      <p:ext uri="{BB962C8B-B14F-4D97-AF65-F5344CB8AC3E}">
        <p14:creationId xmlns:p14="http://schemas.microsoft.com/office/powerpoint/2010/main" val="328881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22B457-EE86-D493-81A3-C30BEA24288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FFFE95D-55B9-6F17-75C7-E5859059A8C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0102FAF-AA69-4D5A-50F6-D5866AA75EBF}"/>
              </a:ext>
            </a:extLst>
          </p:cNvPr>
          <p:cNvSpPr>
            <a:spLocks noGrp="1"/>
          </p:cNvSpPr>
          <p:nvPr>
            <p:ph type="sldNum" sz="quarter" idx="12"/>
          </p:nvPr>
        </p:nvSpPr>
        <p:spPr/>
        <p:txBody>
          <a:bodyPr/>
          <a:lstStyle>
            <a:lvl1pPr>
              <a:defRPr/>
            </a:lvl1pPr>
          </a:lstStyle>
          <a:p>
            <a:pPr>
              <a:defRPr/>
            </a:pPr>
            <a:fld id="{FE32284E-295F-4F20-8EE6-D9F097A088D9}" type="slidenum">
              <a:rPr lang="en-US" altLang="en-US"/>
              <a:pPr>
                <a:defRPr/>
              </a:pPr>
              <a:t>‹#›</a:t>
            </a:fld>
            <a:endParaRPr lang="en-US" altLang="en-US"/>
          </a:p>
        </p:txBody>
      </p:sp>
    </p:spTree>
    <p:extLst>
      <p:ext uri="{BB962C8B-B14F-4D97-AF65-F5344CB8AC3E}">
        <p14:creationId xmlns:p14="http://schemas.microsoft.com/office/powerpoint/2010/main" val="2111059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EF183D5-43B6-380F-55AE-6419B0348325}"/>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8ED690D-AD2F-DE98-803C-6C166B92A262}"/>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5C52324F-6826-F9BA-01A8-6F600857E51F}"/>
              </a:ext>
            </a:extLst>
          </p:cNvPr>
          <p:cNvSpPr>
            <a:spLocks noGrp="1"/>
          </p:cNvSpPr>
          <p:nvPr>
            <p:ph type="dt" sz="half" idx="18"/>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94F2F1F6-B81F-3D76-438C-BEB6114F5418}"/>
              </a:ext>
            </a:extLst>
          </p:cNvPr>
          <p:cNvSpPr>
            <a:spLocks noGrp="1"/>
          </p:cNvSpPr>
          <p:nvPr>
            <p:ph type="ftr" sz="quarter" idx="19"/>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EF678325-21D9-EE51-F94D-3F78947DE207}"/>
              </a:ext>
            </a:extLst>
          </p:cNvPr>
          <p:cNvSpPr>
            <a:spLocks noGrp="1"/>
          </p:cNvSpPr>
          <p:nvPr>
            <p:ph type="sldNum" sz="quarter" idx="20"/>
          </p:nvPr>
        </p:nvSpPr>
        <p:spPr/>
        <p:txBody>
          <a:bodyPr/>
          <a:lstStyle>
            <a:lvl1pPr>
              <a:defRPr/>
            </a:lvl1pPr>
          </a:lstStyle>
          <a:p>
            <a:pPr>
              <a:defRPr/>
            </a:pPr>
            <a:fld id="{953871E5-5D65-4F33-92A7-4D57CF92AFF5}" type="slidenum">
              <a:rPr lang="en-US" altLang="en-US"/>
              <a:pPr>
                <a:defRPr/>
              </a:pPr>
              <a:t>‹#›</a:t>
            </a:fld>
            <a:endParaRPr lang="en-US" altLang="en-US"/>
          </a:p>
        </p:txBody>
      </p:sp>
    </p:spTree>
    <p:extLst>
      <p:ext uri="{BB962C8B-B14F-4D97-AF65-F5344CB8AC3E}">
        <p14:creationId xmlns:p14="http://schemas.microsoft.com/office/powerpoint/2010/main" val="119316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8AA0526-FDCE-6CCE-CC28-EAC6280560A3}"/>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11134A4-D2EF-3373-A91E-731AE8323148}"/>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68A05193-7258-B20A-8FD5-650D13E349D9}"/>
              </a:ext>
            </a:extLst>
          </p:cNvPr>
          <p:cNvSpPr>
            <a:spLocks noGrp="1"/>
          </p:cNvSpPr>
          <p:nvPr>
            <p:ph type="dt" sz="half" idx="23"/>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562AFEA1-A06E-94D6-F9B1-576078849462}"/>
              </a:ext>
            </a:extLst>
          </p:cNvPr>
          <p:cNvSpPr>
            <a:spLocks noGrp="1"/>
          </p:cNvSpPr>
          <p:nvPr>
            <p:ph type="ftr" sz="quarter" idx="24"/>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686FCE0A-00BB-1E31-92A9-0749AB82B980}"/>
              </a:ext>
            </a:extLst>
          </p:cNvPr>
          <p:cNvSpPr>
            <a:spLocks noGrp="1"/>
          </p:cNvSpPr>
          <p:nvPr>
            <p:ph type="sldNum" sz="quarter" idx="25"/>
          </p:nvPr>
        </p:nvSpPr>
        <p:spPr/>
        <p:txBody>
          <a:bodyPr/>
          <a:lstStyle>
            <a:lvl1pPr>
              <a:defRPr/>
            </a:lvl1pPr>
          </a:lstStyle>
          <a:p>
            <a:pPr>
              <a:defRPr/>
            </a:pPr>
            <a:fld id="{43A0B4F7-6633-4ACE-9658-FD8376E7E349}" type="slidenum">
              <a:rPr lang="en-US" altLang="en-US"/>
              <a:pPr>
                <a:defRPr/>
              </a:pPr>
              <a:t>‹#›</a:t>
            </a:fld>
            <a:endParaRPr lang="en-US" altLang="en-US"/>
          </a:p>
        </p:txBody>
      </p:sp>
    </p:spTree>
    <p:extLst>
      <p:ext uri="{BB962C8B-B14F-4D97-AF65-F5344CB8AC3E}">
        <p14:creationId xmlns:p14="http://schemas.microsoft.com/office/powerpoint/2010/main" val="1895579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C55B29-D1A2-5A84-988B-58572CF01FE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96B7754-30E6-FFE1-2765-44EEE67010B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8E1730-7291-1A5B-F19A-B746F9F81E84}"/>
              </a:ext>
            </a:extLst>
          </p:cNvPr>
          <p:cNvSpPr>
            <a:spLocks noGrp="1"/>
          </p:cNvSpPr>
          <p:nvPr>
            <p:ph type="sldNum" sz="quarter" idx="12"/>
          </p:nvPr>
        </p:nvSpPr>
        <p:spPr/>
        <p:txBody>
          <a:bodyPr/>
          <a:lstStyle>
            <a:lvl1pPr>
              <a:defRPr/>
            </a:lvl1pPr>
          </a:lstStyle>
          <a:p>
            <a:pPr>
              <a:defRPr/>
            </a:pPr>
            <a:fld id="{0DA46EB3-8972-4BFD-B893-138D8DE4D8AF}" type="slidenum">
              <a:rPr lang="en-US" altLang="en-US"/>
              <a:pPr>
                <a:defRPr/>
              </a:pPr>
              <a:t>‹#›</a:t>
            </a:fld>
            <a:endParaRPr lang="en-US" altLang="en-US"/>
          </a:p>
        </p:txBody>
      </p:sp>
    </p:spTree>
    <p:extLst>
      <p:ext uri="{BB962C8B-B14F-4D97-AF65-F5344CB8AC3E}">
        <p14:creationId xmlns:p14="http://schemas.microsoft.com/office/powerpoint/2010/main" val="3963337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78F045-5A83-53D3-7E59-99A6CE7D528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ECC8EFE-03A7-55DA-785C-89276EC4F20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9C0497B-4615-59E2-5E91-006B2125F7DF}"/>
              </a:ext>
            </a:extLst>
          </p:cNvPr>
          <p:cNvSpPr>
            <a:spLocks noGrp="1"/>
          </p:cNvSpPr>
          <p:nvPr>
            <p:ph type="sldNum" sz="quarter" idx="12"/>
          </p:nvPr>
        </p:nvSpPr>
        <p:spPr/>
        <p:txBody>
          <a:bodyPr/>
          <a:lstStyle>
            <a:lvl1pPr>
              <a:defRPr/>
            </a:lvl1pPr>
          </a:lstStyle>
          <a:p>
            <a:pPr>
              <a:defRPr/>
            </a:pPr>
            <a:fld id="{4B1301E9-BDD9-4C19-A4CA-5FB4B5A9B371}" type="slidenum">
              <a:rPr lang="en-US" altLang="en-US"/>
              <a:pPr>
                <a:defRPr/>
              </a:pPr>
              <a:t>‹#›</a:t>
            </a:fld>
            <a:endParaRPr lang="en-US" altLang="en-US"/>
          </a:p>
        </p:txBody>
      </p:sp>
    </p:spTree>
    <p:extLst>
      <p:ext uri="{BB962C8B-B14F-4D97-AF65-F5344CB8AC3E}">
        <p14:creationId xmlns:p14="http://schemas.microsoft.com/office/powerpoint/2010/main" val="415377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FE85689-E5F6-261B-AE6F-B7E0D79C0B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02AE3E5-0B17-C5F2-23A0-6AC4808210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7B3CB3D-9ADA-0903-1B8A-4C02D7D27019}"/>
              </a:ext>
            </a:extLst>
          </p:cNvPr>
          <p:cNvSpPr>
            <a:spLocks noGrp="1" noChangeArrowheads="1"/>
          </p:cNvSpPr>
          <p:nvPr>
            <p:ph type="sldNum" sz="quarter" idx="12"/>
          </p:nvPr>
        </p:nvSpPr>
        <p:spPr>
          <a:ln/>
        </p:spPr>
        <p:txBody>
          <a:bodyPr/>
          <a:lstStyle>
            <a:lvl1pPr>
              <a:defRPr/>
            </a:lvl1pPr>
          </a:lstStyle>
          <a:p>
            <a:pPr>
              <a:defRPr/>
            </a:pPr>
            <a:fld id="{3ED6FC83-9270-4FFF-8288-26231D223422}" type="slidenum">
              <a:rPr lang="en-US" altLang="en-US"/>
              <a:pPr>
                <a:defRPr/>
              </a:pPr>
              <a:t>‹#›</a:t>
            </a:fld>
            <a:endParaRPr lang="en-US" altLang="en-US"/>
          </a:p>
        </p:txBody>
      </p:sp>
    </p:spTree>
    <p:extLst>
      <p:ext uri="{BB962C8B-B14F-4D97-AF65-F5344CB8AC3E}">
        <p14:creationId xmlns:p14="http://schemas.microsoft.com/office/powerpoint/2010/main" val="3622349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9525" y="1600200"/>
            <a:ext cx="25527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84625" y="1600200"/>
            <a:ext cx="25527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6F5FD51-000C-E2F6-3FFA-05143BC034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2436B2B-41DE-72E4-61D1-582CE54042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4CEB056-E5C4-0F84-3850-8860081D77A6}"/>
              </a:ext>
            </a:extLst>
          </p:cNvPr>
          <p:cNvSpPr>
            <a:spLocks noGrp="1" noChangeArrowheads="1"/>
          </p:cNvSpPr>
          <p:nvPr>
            <p:ph type="sldNum" sz="quarter" idx="12"/>
          </p:nvPr>
        </p:nvSpPr>
        <p:spPr>
          <a:ln/>
        </p:spPr>
        <p:txBody>
          <a:bodyPr/>
          <a:lstStyle>
            <a:lvl1pPr>
              <a:defRPr/>
            </a:lvl1pPr>
          </a:lstStyle>
          <a:p>
            <a:pPr>
              <a:defRPr/>
            </a:pPr>
            <a:fld id="{4F75AB2B-8BA0-4059-98BC-C9870DE24BE2}" type="slidenum">
              <a:rPr lang="en-US" altLang="en-US"/>
              <a:pPr>
                <a:defRPr/>
              </a:pPr>
              <a:t>‹#›</a:t>
            </a:fld>
            <a:endParaRPr lang="en-US" altLang="en-US"/>
          </a:p>
        </p:txBody>
      </p:sp>
    </p:spTree>
    <p:extLst>
      <p:ext uri="{BB962C8B-B14F-4D97-AF65-F5344CB8AC3E}">
        <p14:creationId xmlns:p14="http://schemas.microsoft.com/office/powerpoint/2010/main" val="37585968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51F0E2-0836-A220-2529-5EE62A10B5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B0A35BB-BD1A-79E5-117C-8A1F6C8467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47CDC3E-DAB7-4831-CFAA-F79D2275014D}"/>
              </a:ext>
            </a:extLst>
          </p:cNvPr>
          <p:cNvSpPr>
            <a:spLocks noGrp="1" noChangeArrowheads="1"/>
          </p:cNvSpPr>
          <p:nvPr>
            <p:ph type="sldNum" sz="quarter" idx="12"/>
          </p:nvPr>
        </p:nvSpPr>
        <p:spPr>
          <a:ln/>
        </p:spPr>
        <p:txBody>
          <a:bodyPr/>
          <a:lstStyle>
            <a:lvl1pPr>
              <a:defRPr/>
            </a:lvl1pPr>
          </a:lstStyle>
          <a:p>
            <a:pPr>
              <a:defRPr/>
            </a:pPr>
            <a:fld id="{BA88FACF-CA77-40D2-8A5C-43E35423E47E}" type="slidenum">
              <a:rPr lang="en-US" altLang="en-US"/>
              <a:pPr>
                <a:defRPr/>
              </a:pPr>
              <a:t>‹#›</a:t>
            </a:fld>
            <a:endParaRPr lang="en-US" altLang="en-US"/>
          </a:p>
        </p:txBody>
      </p:sp>
    </p:spTree>
    <p:extLst>
      <p:ext uri="{BB962C8B-B14F-4D97-AF65-F5344CB8AC3E}">
        <p14:creationId xmlns:p14="http://schemas.microsoft.com/office/powerpoint/2010/main" val="20190625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3042072-959B-40FE-A24B-713971A12B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49C7BE0-D8EB-2C60-6DBE-96C56B0021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E5E5822-C1D4-449A-4FE4-2AD36C4F1C4E}"/>
              </a:ext>
            </a:extLst>
          </p:cNvPr>
          <p:cNvSpPr>
            <a:spLocks noGrp="1" noChangeArrowheads="1"/>
          </p:cNvSpPr>
          <p:nvPr>
            <p:ph type="sldNum" sz="quarter" idx="12"/>
          </p:nvPr>
        </p:nvSpPr>
        <p:spPr>
          <a:ln/>
        </p:spPr>
        <p:txBody>
          <a:bodyPr/>
          <a:lstStyle>
            <a:lvl1pPr>
              <a:defRPr/>
            </a:lvl1pPr>
          </a:lstStyle>
          <a:p>
            <a:pPr>
              <a:defRPr/>
            </a:pPr>
            <a:fld id="{6715720F-0476-4429-ABF7-6B64D6FBB128}" type="slidenum">
              <a:rPr lang="en-US" altLang="en-US"/>
              <a:pPr>
                <a:defRPr/>
              </a:pPr>
              <a:t>‹#›</a:t>
            </a:fld>
            <a:endParaRPr lang="en-US" altLang="en-US"/>
          </a:p>
        </p:txBody>
      </p:sp>
    </p:spTree>
    <p:extLst>
      <p:ext uri="{BB962C8B-B14F-4D97-AF65-F5344CB8AC3E}">
        <p14:creationId xmlns:p14="http://schemas.microsoft.com/office/powerpoint/2010/main" val="520316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3770C15-E475-F248-AA42-73D484C5BD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7E48CAA-288B-5F14-A45E-1268ADC25D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B9092BF-5F66-06B8-4451-70D1933BDFD2}"/>
              </a:ext>
            </a:extLst>
          </p:cNvPr>
          <p:cNvSpPr>
            <a:spLocks noGrp="1" noChangeArrowheads="1"/>
          </p:cNvSpPr>
          <p:nvPr>
            <p:ph type="sldNum" sz="quarter" idx="12"/>
          </p:nvPr>
        </p:nvSpPr>
        <p:spPr>
          <a:ln/>
        </p:spPr>
        <p:txBody>
          <a:bodyPr/>
          <a:lstStyle>
            <a:lvl1pPr>
              <a:defRPr/>
            </a:lvl1pPr>
          </a:lstStyle>
          <a:p>
            <a:pPr>
              <a:defRPr/>
            </a:pPr>
            <a:fld id="{D2FB5256-93CC-429D-9A65-917BEF439F13}" type="slidenum">
              <a:rPr lang="en-US" altLang="en-US"/>
              <a:pPr>
                <a:defRPr/>
              </a:pPr>
              <a:t>‹#›</a:t>
            </a:fld>
            <a:endParaRPr lang="en-US" altLang="en-US"/>
          </a:p>
        </p:txBody>
      </p:sp>
    </p:spTree>
    <p:extLst>
      <p:ext uri="{BB962C8B-B14F-4D97-AF65-F5344CB8AC3E}">
        <p14:creationId xmlns:p14="http://schemas.microsoft.com/office/powerpoint/2010/main" val="7109916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9A8FA10-6143-B17F-C128-F9A307047A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8F347BA-9EBE-E58B-8598-21C05DAEAF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88D992D-D19D-7F97-C5C4-D1B0291C310C}"/>
              </a:ext>
            </a:extLst>
          </p:cNvPr>
          <p:cNvSpPr>
            <a:spLocks noGrp="1" noChangeArrowheads="1"/>
          </p:cNvSpPr>
          <p:nvPr>
            <p:ph type="sldNum" sz="quarter" idx="12"/>
          </p:nvPr>
        </p:nvSpPr>
        <p:spPr>
          <a:ln/>
        </p:spPr>
        <p:txBody>
          <a:bodyPr/>
          <a:lstStyle>
            <a:lvl1pPr>
              <a:defRPr/>
            </a:lvl1pPr>
          </a:lstStyle>
          <a:p>
            <a:pPr>
              <a:defRPr/>
            </a:pPr>
            <a:fld id="{A349E06D-82E0-4AA0-BEDB-600B0B0644F6}" type="slidenum">
              <a:rPr lang="en-US" altLang="en-US"/>
              <a:pPr>
                <a:defRPr/>
              </a:pPr>
              <a:t>‹#›</a:t>
            </a:fld>
            <a:endParaRPr lang="en-US" altLang="en-US"/>
          </a:p>
        </p:txBody>
      </p:sp>
    </p:spTree>
    <p:extLst>
      <p:ext uri="{BB962C8B-B14F-4D97-AF65-F5344CB8AC3E}">
        <p14:creationId xmlns:p14="http://schemas.microsoft.com/office/powerpoint/2010/main" val="14492483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D9EB8CC-3E78-A5AD-C1B9-FE9219D8C1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EDFD52C-2C9F-39A5-669D-66CA13BECA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A41EC58-E337-916B-56DB-4E2A05AD86F4}"/>
              </a:ext>
            </a:extLst>
          </p:cNvPr>
          <p:cNvSpPr>
            <a:spLocks noGrp="1" noChangeArrowheads="1"/>
          </p:cNvSpPr>
          <p:nvPr>
            <p:ph type="sldNum" sz="quarter" idx="12"/>
          </p:nvPr>
        </p:nvSpPr>
        <p:spPr>
          <a:ln/>
        </p:spPr>
        <p:txBody>
          <a:bodyPr/>
          <a:lstStyle>
            <a:lvl1pPr>
              <a:defRPr/>
            </a:lvl1pPr>
          </a:lstStyle>
          <a:p>
            <a:pPr>
              <a:defRPr/>
            </a:pPr>
            <a:fld id="{0F0701B6-3B4C-4C40-A57D-A10AEC4EBC31}" type="slidenum">
              <a:rPr lang="en-US" altLang="en-US"/>
              <a:pPr>
                <a:defRPr/>
              </a:pPr>
              <a:t>‹#›</a:t>
            </a:fld>
            <a:endParaRPr lang="en-US" altLang="en-US"/>
          </a:p>
        </p:txBody>
      </p:sp>
    </p:spTree>
    <p:extLst>
      <p:ext uri="{BB962C8B-B14F-4D97-AF65-F5344CB8AC3E}">
        <p14:creationId xmlns:p14="http://schemas.microsoft.com/office/powerpoint/2010/main" val="30124810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1490C1-CD2A-3532-8E2D-4564148349E9}"/>
              </a:ext>
            </a:extLst>
          </p:cNvPr>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C58BB5A-6474-3489-25E9-4B59C6B792A2}"/>
              </a:ext>
            </a:extLst>
          </p:cNvPr>
          <p:cNvSpPr>
            <a:spLocks noGrp="1" noChangeArrowheads="1"/>
          </p:cNvSpPr>
          <p:nvPr>
            <p:ph type="body" idx="1"/>
          </p:nvPr>
        </p:nvSpPr>
        <p:spPr bwMode="auto">
          <a:xfrm>
            <a:off x="1279525" y="1600200"/>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132" name="Rectangle 4">
            <a:extLst>
              <a:ext uri="{FF2B5EF4-FFF2-40B4-BE49-F238E27FC236}">
                <a16:creationId xmlns:a16="http://schemas.microsoft.com/office/drawing/2014/main" id="{1547E5F7-361D-0BB7-4437-5AF5BD8AC579}"/>
              </a:ext>
            </a:extLst>
          </p:cNvPr>
          <p:cNvSpPr>
            <a:spLocks noGrp="1" noChangeArrowheads="1"/>
          </p:cNvSpPr>
          <p:nvPr>
            <p:ph type="dt" sz="half" idx="2"/>
          </p:nvPr>
        </p:nvSpPr>
        <p:spPr bwMode="auto">
          <a:xfrm>
            <a:off x="457200" y="6429375"/>
            <a:ext cx="2133600" cy="3238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ltLang="en-US"/>
          </a:p>
        </p:txBody>
      </p:sp>
      <p:sp>
        <p:nvSpPr>
          <p:cNvPr id="48133" name="Rectangle 5">
            <a:extLst>
              <a:ext uri="{FF2B5EF4-FFF2-40B4-BE49-F238E27FC236}">
                <a16:creationId xmlns:a16="http://schemas.microsoft.com/office/drawing/2014/main" id="{E7117EA0-6E87-1D1E-82EC-A824FD49F35B}"/>
              </a:ext>
            </a:extLst>
          </p:cNvPr>
          <p:cNvSpPr>
            <a:spLocks noGrp="1" noChangeArrowheads="1"/>
          </p:cNvSpPr>
          <p:nvPr>
            <p:ph type="ftr" sz="quarter" idx="3"/>
          </p:nvPr>
        </p:nvSpPr>
        <p:spPr bwMode="auto">
          <a:xfrm>
            <a:off x="3124200" y="6429375"/>
            <a:ext cx="2895600" cy="323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ltLang="en-US"/>
          </a:p>
        </p:txBody>
      </p:sp>
      <p:sp>
        <p:nvSpPr>
          <p:cNvPr id="48134" name="Rectangle 6">
            <a:extLst>
              <a:ext uri="{FF2B5EF4-FFF2-40B4-BE49-F238E27FC236}">
                <a16:creationId xmlns:a16="http://schemas.microsoft.com/office/drawing/2014/main" id="{C6318F91-5DE3-9219-41F3-74C9B8393CD4}"/>
              </a:ext>
            </a:extLst>
          </p:cNvPr>
          <p:cNvSpPr>
            <a:spLocks noGrp="1" noChangeArrowheads="1"/>
          </p:cNvSpPr>
          <p:nvPr>
            <p:ph type="sldNum" sz="quarter" idx="4"/>
          </p:nvPr>
        </p:nvSpPr>
        <p:spPr bwMode="auto">
          <a:xfrm>
            <a:off x="6553200" y="6429375"/>
            <a:ext cx="2133600" cy="323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mn-lt"/>
              </a:defRPr>
            </a:lvl1pPr>
          </a:lstStyle>
          <a:p>
            <a:pPr>
              <a:defRPr/>
            </a:pPr>
            <a:fld id="{6C655F02-13C5-42CA-BE56-A176BC8AC6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1"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ransition/>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anose="020B0502020202020204" pitchFamily="34" charset="0"/>
        </a:defRPr>
      </a:lvl2pPr>
      <a:lvl3pPr algn="l" rtl="0" eaLnBrk="0" fontAlgn="base" hangingPunct="0">
        <a:spcBef>
          <a:spcPct val="0"/>
        </a:spcBef>
        <a:spcAft>
          <a:spcPct val="0"/>
        </a:spcAft>
        <a:defRPr sz="3600">
          <a:solidFill>
            <a:schemeClr val="tx2"/>
          </a:solidFill>
          <a:latin typeface="Century Gothic" panose="020B0502020202020204" pitchFamily="34" charset="0"/>
        </a:defRPr>
      </a:lvl3pPr>
      <a:lvl4pPr algn="l" rtl="0" eaLnBrk="0" fontAlgn="base" hangingPunct="0">
        <a:spcBef>
          <a:spcPct val="0"/>
        </a:spcBef>
        <a:spcAft>
          <a:spcPct val="0"/>
        </a:spcAft>
        <a:defRPr sz="3600">
          <a:solidFill>
            <a:schemeClr val="tx2"/>
          </a:solidFill>
          <a:latin typeface="Century Gothic" panose="020B0502020202020204" pitchFamily="34" charset="0"/>
        </a:defRPr>
      </a:lvl4pPr>
      <a:lvl5pPr algn="l" rtl="0" eaLnBrk="0" fontAlgn="base" hangingPunct="0">
        <a:spcBef>
          <a:spcPct val="0"/>
        </a:spcBef>
        <a:spcAft>
          <a:spcPct val="0"/>
        </a:spcAft>
        <a:defRPr sz="3600">
          <a:solidFill>
            <a:schemeClr val="tx2"/>
          </a:solidFill>
          <a:latin typeface="Century Gothic" panose="020B0502020202020204" pitchFamily="34" charset="0"/>
        </a:defRPr>
      </a:lvl5pPr>
      <a:lvl6pPr marL="457200" algn="l" rtl="0" fontAlgn="base">
        <a:spcBef>
          <a:spcPct val="0"/>
        </a:spcBef>
        <a:spcAft>
          <a:spcPct val="0"/>
        </a:spcAft>
        <a:defRPr sz="3600">
          <a:solidFill>
            <a:schemeClr val="tx2"/>
          </a:solidFill>
          <a:latin typeface="Century Gothic" panose="020B0502020202020204" pitchFamily="34" charset="0"/>
        </a:defRPr>
      </a:lvl6pPr>
      <a:lvl7pPr marL="914400" algn="l" rtl="0" fontAlgn="base">
        <a:spcBef>
          <a:spcPct val="0"/>
        </a:spcBef>
        <a:spcAft>
          <a:spcPct val="0"/>
        </a:spcAft>
        <a:defRPr sz="3600">
          <a:solidFill>
            <a:schemeClr val="tx2"/>
          </a:solidFill>
          <a:latin typeface="Century Gothic" panose="020B0502020202020204" pitchFamily="34" charset="0"/>
        </a:defRPr>
      </a:lvl7pPr>
      <a:lvl8pPr marL="1371600" algn="l" rtl="0" fontAlgn="base">
        <a:spcBef>
          <a:spcPct val="0"/>
        </a:spcBef>
        <a:spcAft>
          <a:spcPct val="0"/>
        </a:spcAft>
        <a:defRPr sz="3600">
          <a:solidFill>
            <a:schemeClr val="tx2"/>
          </a:solidFill>
          <a:latin typeface="Century Gothic" panose="020B0502020202020204" pitchFamily="34" charset="0"/>
        </a:defRPr>
      </a:lvl8pPr>
      <a:lvl9pPr marL="1828800" algn="l" rtl="0" fontAlgn="base">
        <a:spcBef>
          <a:spcPct val="0"/>
        </a:spcBef>
        <a:spcAft>
          <a:spcPct val="0"/>
        </a:spcAft>
        <a:defRPr sz="3600">
          <a:solidFill>
            <a:schemeClr val="tx2"/>
          </a:solidFill>
          <a:latin typeface="Century Gothic" panose="020B0502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253A1AC5-7728-39EA-6321-D16B677224CD}"/>
              </a:ext>
            </a:extLst>
          </p:cNvPr>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5E476588-0CEB-6854-BF30-22B188E9B5EF}"/>
              </a:ext>
            </a:extLst>
          </p:cNvPr>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D55DACC9-9CD2-D478-87C1-767DE9DF1932}"/>
              </a:ext>
            </a:extLst>
          </p:cNvPr>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A1232631-857B-E3F3-6BD7-A9FB42EB8D6C}"/>
              </a:ext>
            </a:extLst>
          </p:cNvPr>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9BE37D2A-AE03-C308-88D2-E67115FEDD5A}"/>
              </a:ext>
            </a:extLst>
          </p:cNvPr>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2FAFFD0B-CD89-0D6D-6343-2192EF3C25B6}"/>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66" name="Title Placeholder 1">
            <a:extLst>
              <a:ext uri="{FF2B5EF4-FFF2-40B4-BE49-F238E27FC236}">
                <a16:creationId xmlns:a16="http://schemas.microsoft.com/office/drawing/2014/main" id="{41FD7B6B-9DD3-F955-CD01-2FCDA419B61F}"/>
              </a:ext>
            </a:extLst>
          </p:cNvPr>
          <p:cNvSpPr>
            <a:spLocks noGrp="1" noChangeArrowheads="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67" name="Text Placeholder 2">
            <a:extLst>
              <a:ext uri="{FF2B5EF4-FFF2-40B4-BE49-F238E27FC236}">
                <a16:creationId xmlns:a16="http://schemas.microsoft.com/office/drawing/2014/main" id="{2439EB83-37D3-4C8F-A4C1-C8B6156FD633}"/>
              </a:ext>
            </a:extLst>
          </p:cNvPr>
          <p:cNvSpPr>
            <a:spLocks noGrp="1" noChangeArrowheads="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1B20E16-2E62-BA82-8F42-9797C6E9A60A}"/>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74F4FACA-C810-D6D4-3AFA-81BEB729116C}"/>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EDCD0AA-ACB8-14E1-1091-B2375315F8E0}"/>
              </a:ext>
            </a:extLst>
          </p:cNvPr>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5416D86C-6F2A-47B9-AF85-16E7693B7C6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32" r:id="rId12"/>
    <p:sldLayoutId id="2147484028" r:id="rId13"/>
    <p:sldLayoutId id="2147484033" r:id="rId14"/>
    <p:sldLayoutId id="2147484034" r:id="rId15"/>
    <p:sldLayoutId id="2147484029" r:id="rId16"/>
    <p:sldLayoutId id="2147484030"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F5F6478-D642-4074-0CA8-09514DF6602A}"/>
              </a:ext>
            </a:extLst>
          </p:cNvPr>
          <p:cNvSpPr>
            <a:spLocks noGrp="1" noChangeArrowheads="1"/>
          </p:cNvSpPr>
          <p:nvPr>
            <p:ph type="ctrTitle"/>
          </p:nvPr>
        </p:nvSpPr>
        <p:spPr>
          <a:xfrm>
            <a:off x="1123950" y="228600"/>
            <a:ext cx="7288213" cy="4267200"/>
          </a:xfrm>
        </p:spPr>
        <p:txBody>
          <a:bodyPr rtlCol="0">
            <a:noAutofit/>
          </a:bodyPr>
          <a:lstStyle/>
          <a:p>
            <a:pPr defTabSz="457207" eaLnBrk="1" fontAlgn="auto" hangingPunct="1">
              <a:spcAft>
                <a:spcPts val="0"/>
              </a:spcAft>
              <a:defRPr/>
            </a:pPr>
            <a:r>
              <a:rPr lang="en-US" altLang="en-US" sz="6000" dirty="0"/>
              <a:t>Insulin Pump Therapy</a:t>
            </a:r>
          </a:p>
        </p:txBody>
      </p:sp>
      <p:sp>
        <p:nvSpPr>
          <p:cNvPr id="2" name="Rectangle 221">
            <a:extLst>
              <a:ext uri="{FF2B5EF4-FFF2-40B4-BE49-F238E27FC236}">
                <a16:creationId xmlns:a16="http://schemas.microsoft.com/office/drawing/2014/main" id="{D3C86D9D-5074-B471-A28D-D5CA18C1304E}"/>
              </a:ext>
            </a:extLst>
          </p:cNvPr>
          <p:cNvSpPr>
            <a:spLocks noGrp="1" noChangeArrowheads="1"/>
          </p:cNvSpPr>
          <p:nvPr>
            <p:ph type="ftr" sz="quarter" idx="11"/>
          </p:nvPr>
        </p:nvSpPr>
        <p:spPr>
          <a:xfrm rot="5400000">
            <a:off x="6233335" y="3263371"/>
            <a:ext cx="3859795" cy="228660"/>
          </a:xfrm>
        </p:spPr>
        <p:txBody>
          <a:bodyPr/>
          <a:lstStyle/>
          <a:p>
            <a:pPr>
              <a:defRPr/>
            </a:pPr>
            <a:r>
              <a:rPr lang="en-US" altLang="en-US" dirty="0"/>
              <a:t>Rosanna Hannum, CNS, CDCES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6404E8A-4DDB-8524-FA25-788AF732B3F9}"/>
              </a:ext>
            </a:extLst>
          </p:cNvPr>
          <p:cNvSpPr>
            <a:spLocks noGrp="1" noChangeArrowheads="1"/>
          </p:cNvSpPr>
          <p:nvPr>
            <p:ph type="title"/>
          </p:nvPr>
        </p:nvSpPr>
        <p:spPr/>
        <p:txBody>
          <a:bodyPr/>
          <a:lstStyle/>
          <a:p>
            <a:pPr eaLnBrk="1" hangingPunct="1"/>
            <a:r>
              <a:rPr lang="en-US" altLang="en-US"/>
              <a:t>Correction or sensitivity factor</a:t>
            </a:r>
          </a:p>
        </p:txBody>
      </p:sp>
      <p:sp>
        <p:nvSpPr>
          <p:cNvPr id="17411" name="Content Placeholder 2">
            <a:extLst>
              <a:ext uri="{FF2B5EF4-FFF2-40B4-BE49-F238E27FC236}">
                <a16:creationId xmlns:a16="http://schemas.microsoft.com/office/drawing/2014/main" id="{3B1FA418-5BDC-AB9E-965C-A89490521D40}"/>
              </a:ext>
            </a:extLst>
          </p:cNvPr>
          <p:cNvSpPr>
            <a:spLocks noGrp="1" noChangeArrowheads="1"/>
          </p:cNvSpPr>
          <p:nvPr>
            <p:ph idx="1"/>
          </p:nvPr>
        </p:nvSpPr>
        <p:spPr>
          <a:xfrm>
            <a:off x="827088" y="2052638"/>
            <a:ext cx="6711950" cy="1985962"/>
          </a:xfrm>
        </p:spPr>
        <p:txBody>
          <a:bodyPr/>
          <a:lstStyle/>
          <a:p>
            <a:pPr eaLnBrk="1" hangingPunct="1">
              <a:buFont typeface="Arial" panose="020B0604020202020204" pitchFamily="34" charset="0"/>
              <a:buChar char="•"/>
            </a:pPr>
            <a:r>
              <a:rPr lang="en-US" altLang="en-US" dirty="0"/>
              <a:t>Manages high blood sugars</a:t>
            </a:r>
          </a:p>
          <a:p>
            <a:pPr eaLnBrk="1" hangingPunct="1">
              <a:buFont typeface="Arial" panose="020B0604020202020204" pitchFamily="34" charset="0"/>
              <a:buChar char="•"/>
            </a:pPr>
            <a:r>
              <a:rPr lang="en-US" altLang="en-US" dirty="0"/>
              <a:t>Set as how many points does one unit of insulin drop blood sugar.  </a:t>
            </a:r>
          </a:p>
          <a:p>
            <a:pPr eaLnBrk="1" hangingPunct="1">
              <a:buFont typeface="Arial" panose="020B0604020202020204" pitchFamily="34" charset="0"/>
              <a:buChar char="•"/>
            </a:pPr>
            <a:r>
              <a:rPr lang="en-US" altLang="en-US" dirty="0"/>
              <a:t>If high blood sugars do not come back to target in 3 hours this setting may need to be changed</a:t>
            </a:r>
          </a:p>
        </p:txBody>
      </p:sp>
      <p:sp>
        <p:nvSpPr>
          <p:cNvPr id="32772" name="Slide Number Placeholder 3">
            <a:extLst>
              <a:ext uri="{FF2B5EF4-FFF2-40B4-BE49-F238E27FC236}">
                <a16:creationId xmlns:a16="http://schemas.microsoft.com/office/drawing/2014/main" id="{7EAB59E9-40D5-9721-A984-8FE831CEDFB2}"/>
              </a:ext>
            </a:extLst>
          </p:cNvPr>
          <p:cNvSpPr>
            <a:spLocks noGrp="1"/>
          </p:cNvSpPr>
          <p:nvPr>
            <p:ph type="sldNum" sz="quarter" idx="12"/>
          </p:nvPr>
        </p:nvSpPr>
        <p:spPr bwMode="auto">
          <a:ln>
            <a:round/>
            <a:headEnd/>
            <a:tailEnd/>
          </a:ln>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a:defRPr/>
            </a:pPr>
            <a:endParaRPr lang="en-US" altLang="en-US" dirty="0">
              <a:solidFill>
                <a:srgbClr val="FFFFFF"/>
              </a:solidFill>
            </a:endParaRPr>
          </a:p>
        </p:txBody>
      </p:sp>
      <p:pic>
        <p:nvPicPr>
          <p:cNvPr id="17414" name="Picture 6" descr="Using the Bolus Wizard™ - MiniMed™ 780G System Support | Medtronic">
            <a:extLst>
              <a:ext uri="{FF2B5EF4-FFF2-40B4-BE49-F238E27FC236}">
                <a16:creationId xmlns:a16="http://schemas.microsoft.com/office/drawing/2014/main" id="{F25510D6-B218-6312-0C30-EE040DC02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0" y="4233862"/>
            <a:ext cx="2905125" cy="2171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ED16C75-D34D-2056-7E18-0799D885556F}"/>
              </a:ext>
            </a:extLst>
          </p:cNvPr>
          <p:cNvSpPr>
            <a:spLocks noGrp="1" noChangeArrowheads="1"/>
          </p:cNvSpPr>
          <p:nvPr>
            <p:ph type="title"/>
          </p:nvPr>
        </p:nvSpPr>
        <p:spPr/>
        <p:txBody>
          <a:bodyPr/>
          <a:lstStyle/>
          <a:p>
            <a:pPr eaLnBrk="1" hangingPunct="1"/>
            <a:r>
              <a:rPr lang="en-US" altLang="en-US" dirty="0"/>
              <a:t>Insulin on board</a:t>
            </a:r>
          </a:p>
        </p:txBody>
      </p:sp>
      <p:sp>
        <p:nvSpPr>
          <p:cNvPr id="23555" name="Content Placeholder 2">
            <a:extLst>
              <a:ext uri="{FF2B5EF4-FFF2-40B4-BE49-F238E27FC236}">
                <a16:creationId xmlns:a16="http://schemas.microsoft.com/office/drawing/2014/main" id="{CC43EBFC-A4C7-B79E-67E8-611122854422}"/>
              </a:ext>
            </a:extLst>
          </p:cNvPr>
          <p:cNvSpPr>
            <a:spLocks noGrp="1" noChangeArrowheads="1"/>
          </p:cNvSpPr>
          <p:nvPr>
            <p:ph idx="1"/>
          </p:nvPr>
        </p:nvSpPr>
        <p:spPr>
          <a:xfrm>
            <a:off x="827088" y="2052638"/>
            <a:ext cx="6711950" cy="3052762"/>
          </a:xfrm>
        </p:spPr>
        <p:txBody>
          <a:bodyPr/>
          <a:lstStyle/>
          <a:p>
            <a:pPr eaLnBrk="1" hangingPunct="1"/>
            <a:r>
              <a:rPr lang="en-US" altLang="en-US" dirty="0"/>
              <a:t>This is basically insulin that is left over from the last bolus THAT IS STILL WORKING</a:t>
            </a:r>
          </a:p>
          <a:p>
            <a:pPr eaLnBrk="1" hangingPunct="1"/>
            <a:r>
              <a:rPr lang="en-US" altLang="en-US" dirty="0"/>
              <a:t>To prevent insulin stacking the pump will recommend less correction if there is “bolus insulin on board” Do not override what pump recommending.</a:t>
            </a:r>
          </a:p>
          <a:p>
            <a:pPr eaLnBrk="1" hangingPunct="1"/>
            <a:r>
              <a:rPr lang="en-US" altLang="en-US" dirty="0"/>
              <a:t>Okay to enter high blood sugars to give corrections before insulin has run it’s course</a:t>
            </a:r>
          </a:p>
        </p:txBody>
      </p:sp>
      <p:pic>
        <p:nvPicPr>
          <p:cNvPr id="23557" name="Picture 5" descr="Glucose Prediction - LoopDocs">
            <a:extLst>
              <a:ext uri="{FF2B5EF4-FFF2-40B4-BE49-F238E27FC236}">
                <a16:creationId xmlns:a16="http://schemas.microsoft.com/office/drawing/2014/main" id="{6AB656C1-51AF-B144-1772-18A1D4AD7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953000"/>
            <a:ext cx="3755571"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123111-37F3-1DEF-3A37-2FFB0AE2FE33}"/>
              </a:ext>
            </a:extLst>
          </p:cNvPr>
          <p:cNvSpPr>
            <a:spLocks noGrp="1"/>
          </p:cNvSpPr>
          <p:nvPr>
            <p:ph idx="1"/>
          </p:nvPr>
        </p:nvSpPr>
        <p:spPr>
          <a:xfrm>
            <a:off x="598488" y="1232692"/>
            <a:ext cx="7326312" cy="3579813"/>
          </a:xfrm>
        </p:spPr>
        <p:txBody>
          <a:bodyPr rtlCol="0">
            <a:normAutofit/>
          </a:bodyPr>
          <a:lstStyle/>
          <a:p>
            <a:pPr marL="173736" lvl="1" indent="-173736" eaLnBrk="1" fontAlgn="auto" hangingPunct="1">
              <a:spcAft>
                <a:spcPts val="0"/>
              </a:spcAft>
              <a:buFont typeface="Arial" panose="020B0604020202020204" pitchFamily="34" charset="0"/>
              <a:buChar char="•"/>
              <a:defRPr/>
            </a:pPr>
            <a:r>
              <a:rPr lang="en-US" sz="2000" dirty="0"/>
              <a:t>Turn this setting on 1-2 hours before activity</a:t>
            </a:r>
          </a:p>
          <a:p>
            <a:pPr marL="173736" lvl="1" indent="-173736" eaLnBrk="1" fontAlgn="auto" hangingPunct="1">
              <a:spcAft>
                <a:spcPts val="0"/>
              </a:spcAft>
              <a:buFont typeface="Arial" panose="020B0604020202020204" pitchFamily="34" charset="0"/>
              <a:buChar char="•"/>
              <a:defRPr/>
            </a:pPr>
            <a:r>
              <a:rPr lang="en-US" sz="2000" dirty="0"/>
              <a:t>Can also be used if you want a higher target when running low.</a:t>
            </a:r>
          </a:p>
          <a:p>
            <a:pPr marL="173736" lvl="1" indent="-173736" eaLnBrk="1" fontAlgn="auto" hangingPunct="1">
              <a:spcAft>
                <a:spcPts val="0"/>
              </a:spcAft>
              <a:buFont typeface="Arial" panose="020B0604020202020204" pitchFamily="34" charset="0"/>
              <a:buChar char="•"/>
              <a:defRPr/>
            </a:pPr>
            <a:r>
              <a:rPr lang="en-US" sz="2000" dirty="0"/>
              <a:t>Most pumps change target to 150mg/dL with exercise mode</a:t>
            </a:r>
          </a:p>
          <a:p>
            <a:pPr marL="173736" lvl="1" indent="-173736" eaLnBrk="1" fontAlgn="auto" hangingPunct="1">
              <a:spcAft>
                <a:spcPts val="0"/>
              </a:spcAft>
              <a:buFont typeface="Arial" panose="020B0604020202020204" pitchFamily="34" charset="0"/>
              <a:buChar char="•"/>
              <a:defRPr/>
            </a:pPr>
            <a:r>
              <a:rPr lang="en-US" sz="2000" dirty="0"/>
              <a:t>Some also reduce background delivery</a:t>
            </a:r>
          </a:p>
          <a:p>
            <a:pPr marL="402336" lvl="2" indent="-164592" eaLnBrk="1" fontAlgn="auto" hangingPunct="1">
              <a:spcAft>
                <a:spcPts val="0"/>
              </a:spcAft>
              <a:buFont typeface="Arial" panose="020B0604020202020204" pitchFamily="34" charset="0"/>
              <a:buChar char="•"/>
              <a:defRPr/>
            </a:pPr>
            <a:endParaRPr lang="en-US" sz="2000" dirty="0"/>
          </a:p>
          <a:p>
            <a:pPr marL="402336" lvl="2" indent="-164592" eaLnBrk="1" fontAlgn="auto" hangingPunct="1">
              <a:spcAft>
                <a:spcPts val="0"/>
              </a:spcAft>
              <a:buFont typeface="Arial" panose="020B0604020202020204" pitchFamily="34" charset="0"/>
              <a:buChar char="•"/>
              <a:defRPr/>
            </a:pPr>
            <a:endParaRPr lang="en-US" sz="2000" dirty="0"/>
          </a:p>
          <a:p>
            <a:pPr eaLnBrk="1" fontAlgn="auto" hangingPunct="1">
              <a:spcAft>
                <a:spcPts val="0"/>
              </a:spcAft>
              <a:defRPr/>
            </a:pPr>
            <a:endParaRPr lang="en-US" dirty="0"/>
          </a:p>
        </p:txBody>
      </p:sp>
      <p:sp>
        <p:nvSpPr>
          <p:cNvPr id="20483" name="Title 2">
            <a:extLst>
              <a:ext uri="{FF2B5EF4-FFF2-40B4-BE49-F238E27FC236}">
                <a16:creationId xmlns:a16="http://schemas.microsoft.com/office/drawing/2014/main" id="{BA39E7E7-FA16-60C6-105A-ABD6589048EE}"/>
              </a:ext>
            </a:extLst>
          </p:cNvPr>
          <p:cNvSpPr>
            <a:spLocks noGrp="1" noChangeArrowheads="1"/>
          </p:cNvSpPr>
          <p:nvPr>
            <p:ph type="title"/>
          </p:nvPr>
        </p:nvSpPr>
        <p:spPr>
          <a:xfrm>
            <a:off x="598488" y="347663"/>
            <a:ext cx="7519987" cy="549275"/>
          </a:xfrm>
        </p:spPr>
        <p:txBody>
          <a:bodyPr/>
          <a:lstStyle/>
          <a:p>
            <a:pPr algn="ctr" eaLnBrk="1" hangingPunct="1"/>
            <a:r>
              <a:rPr lang="en-US" altLang="en-US" sz="3600" dirty="0"/>
              <a:t>Exercise or Activity Mode</a:t>
            </a:r>
          </a:p>
        </p:txBody>
      </p:sp>
      <p:sp>
        <p:nvSpPr>
          <p:cNvPr id="12292" name="Slide Number Placeholder 3">
            <a:extLst>
              <a:ext uri="{FF2B5EF4-FFF2-40B4-BE49-F238E27FC236}">
                <a16:creationId xmlns:a16="http://schemas.microsoft.com/office/drawing/2014/main" id="{F43D8885-1920-A179-6979-F9819851AAD1}"/>
              </a:ext>
            </a:extLst>
          </p:cNvPr>
          <p:cNvSpPr>
            <a:spLocks noGrp="1"/>
          </p:cNvSpPr>
          <p:nvPr>
            <p:ph type="sldNum" sz="quarter" idx="12"/>
          </p:nvPr>
        </p:nvSpPr>
        <p:spPr bwMode="auto">
          <a:ln>
            <a:round/>
            <a:headEnd/>
            <a:tailEnd/>
          </a:ln>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a:defRPr/>
            </a:pPr>
            <a:endParaRPr lang="en-US" altLang="en-US" dirty="0">
              <a:solidFill>
                <a:srgbClr val="FFFFFF"/>
              </a:solidFill>
            </a:endParaRPr>
          </a:p>
        </p:txBody>
      </p:sp>
      <p:sp>
        <p:nvSpPr>
          <p:cNvPr id="5" name="Footer Placeholder 4">
            <a:extLst>
              <a:ext uri="{FF2B5EF4-FFF2-40B4-BE49-F238E27FC236}">
                <a16:creationId xmlns:a16="http://schemas.microsoft.com/office/drawing/2014/main" id="{97834ECA-9ABD-7D15-AAF7-68567C34EC4F}"/>
              </a:ext>
            </a:extLst>
          </p:cNvPr>
          <p:cNvSpPr>
            <a:spLocks noGrp="1"/>
          </p:cNvSpPr>
          <p:nvPr>
            <p:ph type="ftr" sz="quarter" idx="11"/>
          </p:nvPr>
        </p:nvSpPr>
        <p:spPr/>
        <p:txBody>
          <a:bodyPr/>
          <a:lstStyle/>
          <a:p>
            <a:pPr>
              <a:defRPr/>
            </a:pPr>
            <a:endParaRPr lang="en-US" dirty="0"/>
          </a:p>
        </p:txBody>
      </p:sp>
      <p:pic>
        <p:nvPicPr>
          <p:cNvPr id="20488" name="Picture 8" descr="Pediatric Care | Joslin Diabetes Center">
            <a:extLst>
              <a:ext uri="{FF2B5EF4-FFF2-40B4-BE49-F238E27FC236}">
                <a16:creationId xmlns:a16="http://schemas.microsoft.com/office/drawing/2014/main" id="{355FD36C-81B5-A863-8C75-E29DC4D00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26" y="3835401"/>
            <a:ext cx="7171310" cy="294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a:extLst>
              <a:ext uri="{FF2B5EF4-FFF2-40B4-BE49-F238E27FC236}">
                <a16:creationId xmlns:a16="http://schemas.microsoft.com/office/drawing/2014/main" id="{A3D9928E-B277-BA5A-4582-92491CD86D35}"/>
              </a:ext>
            </a:extLst>
          </p:cNvPr>
          <p:cNvSpPr>
            <a:spLocks noGrp="1" noChangeArrowheads="1"/>
          </p:cNvSpPr>
          <p:nvPr>
            <p:ph type="title"/>
          </p:nvPr>
        </p:nvSpPr>
        <p:spPr/>
        <p:txBody>
          <a:bodyPr/>
          <a:lstStyle/>
          <a:p>
            <a:pPr eaLnBrk="1" hangingPunct="1"/>
            <a:r>
              <a:rPr lang="en-US" altLang="en-US" dirty="0"/>
              <a:t>What do I need to know about OMNIPOD 5</a:t>
            </a:r>
          </a:p>
        </p:txBody>
      </p:sp>
      <p:sp>
        <p:nvSpPr>
          <p:cNvPr id="16387" name="Content Placeholder 6">
            <a:extLst>
              <a:ext uri="{FF2B5EF4-FFF2-40B4-BE49-F238E27FC236}">
                <a16:creationId xmlns:a16="http://schemas.microsoft.com/office/drawing/2014/main" id="{0E94A7C9-D295-27FA-BAD6-E43AFDA17664}"/>
              </a:ext>
            </a:extLst>
          </p:cNvPr>
          <p:cNvSpPr>
            <a:spLocks noGrp="1" noChangeArrowheads="1"/>
          </p:cNvSpPr>
          <p:nvPr>
            <p:ph idx="1"/>
          </p:nvPr>
        </p:nvSpPr>
        <p:spPr>
          <a:xfrm>
            <a:off x="827088" y="2052638"/>
            <a:ext cx="6183312" cy="4195762"/>
          </a:xfrm>
        </p:spPr>
        <p:txBody>
          <a:bodyPr rtlCol="0">
            <a:norm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t>Tubeless pump</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t>Consists of two components: the Pod and a smartphone-like Controller/Android phone</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t>The Pod receives insulin delivery instructions from the Controller.</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t>Pod stays attached for up to 3 days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t>Waterproof</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t>Need phone to manage Dexcom</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t>If not </a:t>
            </a:r>
            <a:r>
              <a:rPr lang="en-US" altLang="en-US" dirty="0" err="1"/>
              <a:t>bolusing</a:t>
            </a:r>
            <a:r>
              <a:rPr lang="en-US" altLang="en-US" dirty="0"/>
              <a:t> could go out of automated mode</a:t>
            </a:r>
          </a:p>
        </p:txBody>
      </p:sp>
      <p:pic>
        <p:nvPicPr>
          <p:cNvPr id="18436" name="Picture 6" descr="Insulin Pumps l Omnipod 5 l danatech">
            <a:extLst>
              <a:ext uri="{FF2B5EF4-FFF2-40B4-BE49-F238E27FC236}">
                <a16:creationId xmlns:a16="http://schemas.microsoft.com/office/drawing/2014/main" id="{F2BC2313-E0C4-B45A-472F-E82345330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997994"/>
            <a:ext cx="198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DA55-ED62-17B2-C4D3-C1C703514088}"/>
              </a:ext>
            </a:extLst>
          </p:cNvPr>
          <p:cNvSpPr>
            <a:spLocks noGrp="1"/>
          </p:cNvSpPr>
          <p:nvPr>
            <p:ph type="title"/>
          </p:nvPr>
        </p:nvSpPr>
        <p:spPr/>
        <p:txBody>
          <a:bodyPr/>
          <a:lstStyle/>
          <a:p>
            <a:r>
              <a:rPr lang="en-US" altLang="en-US" dirty="0"/>
              <a:t>What do I need to know about Tandem </a:t>
            </a:r>
            <a:r>
              <a:rPr lang="en-US" altLang="en-US" dirty="0" err="1"/>
              <a:t>TSlim</a:t>
            </a:r>
            <a:endParaRPr lang="en-US" dirty="0"/>
          </a:p>
        </p:txBody>
      </p:sp>
      <p:sp>
        <p:nvSpPr>
          <p:cNvPr id="3" name="Content Placeholder 2">
            <a:extLst>
              <a:ext uri="{FF2B5EF4-FFF2-40B4-BE49-F238E27FC236}">
                <a16:creationId xmlns:a16="http://schemas.microsoft.com/office/drawing/2014/main" id="{AB1302F0-E170-4234-7DAC-4E63A08BB963}"/>
              </a:ext>
            </a:extLst>
          </p:cNvPr>
          <p:cNvSpPr>
            <a:spLocks noGrp="1"/>
          </p:cNvSpPr>
          <p:nvPr>
            <p:ph idx="1"/>
          </p:nvPr>
        </p:nvSpPr>
        <p:spPr>
          <a:xfrm>
            <a:off x="827088" y="2052638"/>
            <a:ext cx="6711950" cy="2290762"/>
          </a:xfrm>
        </p:spPr>
        <p:txBody>
          <a:bodyPr/>
          <a:lstStyle/>
          <a:p>
            <a:r>
              <a:rPr lang="en-US" dirty="0"/>
              <a:t>Needs to be charged</a:t>
            </a:r>
          </a:p>
          <a:p>
            <a:r>
              <a:rPr lang="en-US" dirty="0"/>
              <a:t>Stays in control IQ unless Dexcom not working</a:t>
            </a:r>
          </a:p>
          <a:p>
            <a:r>
              <a:rPr lang="en-US" dirty="0"/>
              <a:t>Does automatic corrections at 60%</a:t>
            </a:r>
          </a:p>
          <a:p>
            <a:r>
              <a:rPr lang="en-US" dirty="0"/>
              <a:t>Tubing change every 3 days</a:t>
            </a:r>
          </a:p>
          <a:p>
            <a:r>
              <a:rPr lang="en-US" dirty="0"/>
              <a:t>Has an app that one can bolus from their phone</a:t>
            </a:r>
          </a:p>
          <a:p>
            <a:endParaRPr lang="en-US" dirty="0"/>
          </a:p>
        </p:txBody>
      </p:sp>
      <p:pic>
        <p:nvPicPr>
          <p:cNvPr id="89090" name="Picture 2" descr="Tandem® t:slim X2® Insulin Pump">
            <a:extLst>
              <a:ext uri="{FF2B5EF4-FFF2-40B4-BE49-F238E27FC236}">
                <a16:creationId xmlns:a16="http://schemas.microsoft.com/office/drawing/2014/main" id="{0E27D09C-A461-0F90-BB69-DFA8C17F5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46479"/>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92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DA55-ED62-17B2-C4D3-C1C703514088}"/>
              </a:ext>
            </a:extLst>
          </p:cNvPr>
          <p:cNvSpPr>
            <a:spLocks noGrp="1"/>
          </p:cNvSpPr>
          <p:nvPr>
            <p:ph type="title"/>
          </p:nvPr>
        </p:nvSpPr>
        <p:spPr/>
        <p:txBody>
          <a:bodyPr/>
          <a:lstStyle/>
          <a:p>
            <a:r>
              <a:rPr lang="en-US" altLang="en-US" dirty="0"/>
              <a:t>What do I need to know about Medtronic pumps</a:t>
            </a:r>
            <a:endParaRPr lang="en-US" dirty="0"/>
          </a:p>
        </p:txBody>
      </p:sp>
      <p:sp>
        <p:nvSpPr>
          <p:cNvPr id="3" name="Content Placeholder 2">
            <a:extLst>
              <a:ext uri="{FF2B5EF4-FFF2-40B4-BE49-F238E27FC236}">
                <a16:creationId xmlns:a16="http://schemas.microsoft.com/office/drawing/2014/main" id="{AB1302F0-E170-4234-7DAC-4E63A08BB963}"/>
              </a:ext>
            </a:extLst>
          </p:cNvPr>
          <p:cNvSpPr>
            <a:spLocks noGrp="1"/>
          </p:cNvSpPr>
          <p:nvPr>
            <p:ph idx="1"/>
          </p:nvPr>
        </p:nvSpPr>
        <p:spPr>
          <a:xfrm>
            <a:off x="838200" y="1882722"/>
            <a:ext cx="6640512" cy="2057400"/>
          </a:xfrm>
        </p:spPr>
        <p:txBody>
          <a:bodyPr/>
          <a:lstStyle/>
          <a:p>
            <a:r>
              <a:rPr lang="en-US" dirty="0"/>
              <a:t>Use the Medtronic Guardian sensor</a:t>
            </a:r>
          </a:p>
          <a:p>
            <a:r>
              <a:rPr lang="en-US" dirty="0"/>
              <a:t>Takes AAA batteries</a:t>
            </a:r>
          </a:p>
          <a:p>
            <a:r>
              <a:rPr lang="en-US" dirty="0"/>
              <a:t>Auto corrections in 780G, more aggressive</a:t>
            </a:r>
          </a:p>
          <a:p>
            <a:r>
              <a:rPr lang="en-US" dirty="0"/>
              <a:t>Can have auto mode exits with high blood sugars (770G)</a:t>
            </a:r>
          </a:p>
          <a:p>
            <a:r>
              <a:rPr lang="en-US" dirty="0"/>
              <a:t>Only pump that has 7 day infusion set</a:t>
            </a:r>
          </a:p>
          <a:p>
            <a:endParaRPr lang="en-US" dirty="0"/>
          </a:p>
          <a:p>
            <a:endParaRPr lang="en-US" dirty="0"/>
          </a:p>
          <a:p>
            <a:endParaRPr lang="en-US" dirty="0"/>
          </a:p>
          <a:p>
            <a:endParaRPr lang="en-US" dirty="0"/>
          </a:p>
        </p:txBody>
      </p:sp>
      <p:pic>
        <p:nvPicPr>
          <p:cNvPr id="92162" name="Picture 2" descr="Medtronic Gains Momentum in Diabetes Management Market | mddionline.com">
            <a:extLst>
              <a:ext uri="{FF2B5EF4-FFF2-40B4-BE49-F238E27FC236}">
                <a16:creationId xmlns:a16="http://schemas.microsoft.com/office/drawing/2014/main" id="{AA8A992C-DB34-7F12-63B5-CC8CECF6B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572000"/>
            <a:ext cx="3962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5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6B0A-6776-1381-36F6-AB8718798758}"/>
              </a:ext>
            </a:extLst>
          </p:cNvPr>
          <p:cNvSpPr>
            <a:spLocks noGrp="1"/>
          </p:cNvSpPr>
          <p:nvPr>
            <p:ph type="ctrTitle"/>
          </p:nvPr>
        </p:nvSpPr>
        <p:spPr/>
        <p:txBody>
          <a:bodyPr/>
          <a:lstStyle/>
          <a:p>
            <a:r>
              <a:rPr lang="en-US" dirty="0"/>
              <a:t>Insulin Pump Problems</a:t>
            </a:r>
          </a:p>
        </p:txBody>
      </p:sp>
      <p:sp>
        <p:nvSpPr>
          <p:cNvPr id="3" name="Subtitle 2">
            <a:extLst>
              <a:ext uri="{FF2B5EF4-FFF2-40B4-BE49-F238E27FC236}">
                <a16:creationId xmlns:a16="http://schemas.microsoft.com/office/drawing/2014/main" id="{C80E73B5-3A4A-746E-13FD-C06AB08D8E6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376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CE92-A962-655F-D538-7BD5D52FAC94}"/>
              </a:ext>
            </a:extLst>
          </p:cNvPr>
          <p:cNvSpPr>
            <a:spLocks noGrp="1"/>
          </p:cNvSpPr>
          <p:nvPr>
            <p:ph type="title"/>
          </p:nvPr>
        </p:nvSpPr>
        <p:spPr/>
        <p:txBody>
          <a:bodyPr/>
          <a:lstStyle/>
          <a:p>
            <a:r>
              <a:rPr lang="en-US" sz="4000" dirty="0"/>
              <a:t>Infusion Site Issues</a:t>
            </a:r>
          </a:p>
        </p:txBody>
      </p:sp>
      <p:sp>
        <p:nvSpPr>
          <p:cNvPr id="3" name="Content Placeholder 2">
            <a:extLst>
              <a:ext uri="{FF2B5EF4-FFF2-40B4-BE49-F238E27FC236}">
                <a16:creationId xmlns:a16="http://schemas.microsoft.com/office/drawing/2014/main" id="{A240E41D-C84C-5AF7-F5B2-296B7D957FE4}"/>
              </a:ext>
            </a:extLst>
          </p:cNvPr>
          <p:cNvSpPr>
            <a:spLocks noGrp="1"/>
          </p:cNvSpPr>
          <p:nvPr>
            <p:ph idx="1"/>
          </p:nvPr>
        </p:nvSpPr>
        <p:spPr>
          <a:xfrm>
            <a:off x="4343400" y="1638300"/>
            <a:ext cx="3898013" cy="2895600"/>
          </a:xfrm>
        </p:spPr>
        <p:txBody>
          <a:bodyPr/>
          <a:lstStyle/>
          <a:p>
            <a:r>
              <a:rPr lang="en-US" dirty="0"/>
              <a:t>Site could get kinked or come out</a:t>
            </a:r>
          </a:p>
          <a:p>
            <a:r>
              <a:rPr lang="en-US" dirty="0"/>
              <a:t>Can start to make ketones quickly resulting in nausea and sometimes vomiting</a:t>
            </a:r>
          </a:p>
          <a:p>
            <a:endParaRPr lang="en-US" dirty="0"/>
          </a:p>
        </p:txBody>
      </p:sp>
      <p:pic>
        <p:nvPicPr>
          <p:cNvPr id="90114" name="Picture 2" descr="Infusion Set Failure - Diabetesnet.com">
            <a:extLst>
              <a:ext uri="{FF2B5EF4-FFF2-40B4-BE49-F238E27FC236}">
                <a16:creationId xmlns:a16="http://schemas.microsoft.com/office/drawing/2014/main" id="{8979B565-8E7A-DA9B-DB90-05D224C81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40" y="3352800"/>
            <a:ext cx="2779059" cy="2362200"/>
          </a:xfrm>
          <a:prstGeom prst="rect">
            <a:avLst/>
          </a:prstGeom>
          <a:noFill/>
          <a:extLst>
            <a:ext uri="{909E8E84-426E-40DD-AFC4-6F175D3DCCD1}">
              <a14:hiddenFill xmlns:a14="http://schemas.microsoft.com/office/drawing/2010/main">
                <a:solidFill>
                  <a:srgbClr val="FFFFFF"/>
                </a:solidFill>
              </a14:hiddenFill>
            </a:ext>
          </a:extLst>
        </p:spPr>
      </p:pic>
      <p:pic>
        <p:nvPicPr>
          <p:cNvPr id="90116" name="Picture 4" descr="Omnipod fall off! : r/Omnipod">
            <a:extLst>
              <a:ext uri="{FF2B5EF4-FFF2-40B4-BE49-F238E27FC236}">
                <a16:creationId xmlns:a16="http://schemas.microsoft.com/office/drawing/2014/main" id="{6BF6DACA-692A-3ACD-E5CA-7E1945D00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29162"/>
            <a:ext cx="1823699"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23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4C5C-2452-15CD-DAB7-BDE08F5CD83A}"/>
              </a:ext>
            </a:extLst>
          </p:cNvPr>
          <p:cNvSpPr>
            <a:spLocks noGrp="1"/>
          </p:cNvSpPr>
          <p:nvPr>
            <p:ph type="title"/>
          </p:nvPr>
        </p:nvSpPr>
        <p:spPr>
          <a:xfrm>
            <a:off x="638991" y="1447800"/>
            <a:ext cx="3475809" cy="1447800"/>
          </a:xfrm>
        </p:spPr>
        <p:txBody>
          <a:bodyPr/>
          <a:lstStyle/>
          <a:p>
            <a:r>
              <a:rPr lang="en-US" sz="4000" dirty="0"/>
              <a:t>The pump malfunctions</a:t>
            </a:r>
          </a:p>
        </p:txBody>
      </p:sp>
      <p:sp>
        <p:nvSpPr>
          <p:cNvPr id="3" name="Content Placeholder 2">
            <a:extLst>
              <a:ext uri="{FF2B5EF4-FFF2-40B4-BE49-F238E27FC236}">
                <a16:creationId xmlns:a16="http://schemas.microsoft.com/office/drawing/2014/main" id="{FF5CCC2E-CCD2-F00E-8513-D48A7218658A}"/>
              </a:ext>
            </a:extLst>
          </p:cNvPr>
          <p:cNvSpPr>
            <a:spLocks noGrp="1"/>
          </p:cNvSpPr>
          <p:nvPr>
            <p:ph idx="1"/>
          </p:nvPr>
        </p:nvSpPr>
        <p:spPr>
          <a:xfrm>
            <a:off x="4267200" y="1524000"/>
            <a:ext cx="3898013" cy="4572000"/>
          </a:xfrm>
        </p:spPr>
        <p:txBody>
          <a:bodyPr/>
          <a:lstStyle/>
          <a:p>
            <a:pPr marL="214313" indent="-214313" eaLnBrk="1" hangingPunct="1">
              <a:buFont typeface="Wingdings" panose="05000000000000000000" pitchFamily="2" charset="2"/>
              <a:buChar char="ü"/>
              <a:defRPr/>
            </a:pPr>
            <a:r>
              <a:rPr lang="en-US" dirty="0"/>
              <a:t>Give fast acting insulin every 3 hours by injection (add up missed basal rate and include as needed for food and blood sugar)</a:t>
            </a:r>
          </a:p>
          <a:p>
            <a:pPr marL="0" indent="0" algn="ctr" eaLnBrk="1" hangingPunct="1">
              <a:buNone/>
              <a:defRPr/>
            </a:pPr>
            <a:r>
              <a:rPr lang="en-US" sz="1500" i="1" dirty="0"/>
              <a:t>OR</a:t>
            </a:r>
          </a:p>
          <a:p>
            <a:pPr marL="214313" indent="-214313" eaLnBrk="1" hangingPunct="1">
              <a:buFont typeface="Wingdings" panose="05000000000000000000" pitchFamily="2" charset="2"/>
              <a:buChar char="ü"/>
              <a:defRPr/>
            </a:pPr>
            <a:r>
              <a:rPr lang="en-US" dirty="0"/>
              <a:t>Start long-acting insulin </a:t>
            </a:r>
          </a:p>
          <a:p>
            <a:pPr marL="258890" lvl="2" indent="-214313" eaLnBrk="1" hangingPunct="1">
              <a:defRPr/>
            </a:pPr>
            <a:r>
              <a:rPr lang="en-US" dirty="0"/>
              <a:t>Look at basal total for the day and give as long-lasting.  </a:t>
            </a:r>
          </a:p>
          <a:p>
            <a:pPr marL="258890" lvl="2" indent="-214313" eaLnBrk="1" hangingPunct="1">
              <a:defRPr/>
            </a:pPr>
            <a:r>
              <a:rPr lang="en-US" dirty="0"/>
              <a:t>Use fast-acting insulin for meal bolus and/or correction just like before the pump!</a:t>
            </a:r>
          </a:p>
          <a:p>
            <a:endParaRPr lang="en-US" dirty="0"/>
          </a:p>
        </p:txBody>
      </p:sp>
      <p:sp>
        <p:nvSpPr>
          <p:cNvPr id="4" name="Text Placeholder 3">
            <a:extLst>
              <a:ext uri="{FF2B5EF4-FFF2-40B4-BE49-F238E27FC236}">
                <a16:creationId xmlns:a16="http://schemas.microsoft.com/office/drawing/2014/main" id="{90854E8C-05FA-CD2B-71E6-D48FE6119E80}"/>
              </a:ext>
            </a:extLst>
          </p:cNvPr>
          <p:cNvSpPr>
            <a:spLocks noGrp="1"/>
          </p:cNvSpPr>
          <p:nvPr>
            <p:ph type="body" sz="half" idx="2"/>
          </p:nvPr>
        </p:nvSpPr>
        <p:spPr>
          <a:xfrm>
            <a:off x="-662468" y="4996888"/>
            <a:ext cx="138827" cy="1704267"/>
          </a:xfrm>
        </p:spPr>
        <p:txBody>
          <a:bodyPr/>
          <a:lstStyle/>
          <a:p>
            <a:endParaRPr lang="en-US" dirty="0"/>
          </a:p>
        </p:txBody>
      </p:sp>
      <p:pic>
        <p:nvPicPr>
          <p:cNvPr id="91138" name="Picture 2" descr="The Pump Failure Reporting System is Flawed | Insulin Nation">
            <a:extLst>
              <a:ext uri="{FF2B5EF4-FFF2-40B4-BE49-F238E27FC236}">
                <a16:creationId xmlns:a16="http://schemas.microsoft.com/office/drawing/2014/main" id="{EC05A1FB-1A77-C99E-002C-EC7F9DC67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14" y="3810000"/>
            <a:ext cx="3475809"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860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D7CE4FF-8711-FC20-0E05-6E6E9587C2FB}"/>
              </a:ext>
            </a:extLst>
          </p:cNvPr>
          <p:cNvSpPr>
            <a:spLocks noGrp="1" noChangeArrowheads="1"/>
          </p:cNvSpPr>
          <p:nvPr>
            <p:ph type="title"/>
          </p:nvPr>
        </p:nvSpPr>
        <p:spPr/>
        <p:txBody>
          <a:bodyPr/>
          <a:lstStyle/>
          <a:p>
            <a:pPr algn="ctr" eaLnBrk="1" hangingPunct="1"/>
            <a:r>
              <a:rPr lang="en-US" altLang="en-US" sz="3600"/>
              <a:t>Test for ketones with every </a:t>
            </a:r>
            <a:r>
              <a:rPr lang="en-US" altLang="en-US" sz="3600" b="1"/>
              <a:t>unexplained</a:t>
            </a:r>
            <a:r>
              <a:rPr lang="en-US" altLang="en-US" sz="3600"/>
              <a:t> blood sugar &gt;300</a:t>
            </a:r>
          </a:p>
        </p:txBody>
      </p:sp>
      <p:sp>
        <p:nvSpPr>
          <p:cNvPr id="391171" name="Rectangle 3">
            <a:extLst>
              <a:ext uri="{FF2B5EF4-FFF2-40B4-BE49-F238E27FC236}">
                <a16:creationId xmlns:a16="http://schemas.microsoft.com/office/drawing/2014/main" id="{E0F4582E-0C3D-CC3B-01A0-D7D65E97B6F1}"/>
              </a:ext>
            </a:extLst>
          </p:cNvPr>
          <p:cNvSpPr>
            <a:spLocks noGrp="1" noChangeArrowheads="1"/>
          </p:cNvSpPr>
          <p:nvPr>
            <p:ph type="body" sz="half" idx="1"/>
          </p:nvPr>
        </p:nvSpPr>
        <p:spPr>
          <a:xfrm>
            <a:off x="4570413" y="2295525"/>
            <a:ext cx="3867150" cy="3590925"/>
          </a:xfrm>
        </p:spPr>
        <p:txBody>
          <a:bodyPr rtlCol="0"/>
          <a:lstStyle/>
          <a:p>
            <a:pPr marL="457200" indent="-457200" eaLnBrk="1" fontAlgn="auto" hangingPunct="1">
              <a:spcAft>
                <a:spcPts val="0"/>
              </a:spcAft>
              <a:buFont typeface="+mj-lt"/>
              <a:buAutoNum type="arabicPeriod"/>
              <a:defRPr/>
            </a:pPr>
            <a:r>
              <a:rPr lang="en-US" sz="1900" dirty="0"/>
              <a:t>Test ketones in 3 hours</a:t>
            </a:r>
          </a:p>
          <a:p>
            <a:pPr marL="457200" indent="-457200" eaLnBrk="1" fontAlgn="auto" hangingPunct="1">
              <a:spcAft>
                <a:spcPts val="0"/>
              </a:spcAft>
              <a:buFont typeface="+mj-lt"/>
              <a:buAutoNum type="arabicPeriod"/>
              <a:defRPr/>
            </a:pPr>
            <a:r>
              <a:rPr lang="en-US" sz="1900" dirty="0"/>
              <a:t>Give a shot of insulin</a:t>
            </a:r>
          </a:p>
          <a:p>
            <a:pPr marL="573786" lvl="2" indent="-173736" eaLnBrk="1" fontAlgn="auto" hangingPunct="1">
              <a:spcAft>
                <a:spcPts val="0"/>
              </a:spcAft>
              <a:defRPr/>
            </a:pPr>
            <a:r>
              <a:rPr lang="en-US" sz="1700" dirty="0"/>
              <a:t>Why?  How much?</a:t>
            </a:r>
          </a:p>
          <a:p>
            <a:pPr marL="457200" indent="-457200" eaLnBrk="1" fontAlgn="auto" hangingPunct="1">
              <a:spcAft>
                <a:spcPts val="0"/>
              </a:spcAft>
              <a:buFont typeface="+mj-lt"/>
              <a:buAutoNum type="arabicPeriod"/>
              <a:defRPr/>
            </a:pPr>
            <a:r>
              <a:rPr lang="en-US" sz="1900" dirty="0"/>
              <a:t>Change infusion set</a:t>
            </a:r>
          </a:p>
          <a:p>
            <a:pPr marL="457200" indent="-457200" eaLnBrk="1" fontAlgn="auto" hangingPunct="1">
              <a:spcAft>
                <a:spcPts val="0"/>
              </a:spcAft>
              <a:buFont typeface="+mj-lt"/>
              <a:buAutoNum type="arabicPeriod"/>
              <a:defRPr/>
            </a:pPr>
            <a:r>
              <a:rPr lang="en-US" sz="1900" dirty="0"/>
              <a:t>Drink water</a:t>
            </a:r>
          </a:p>
          <a:p>
            <a:pPr marL="457200" indent="-457200" eaLnBrk="1" fontAlgn="auto" hangingPunct="1">
              <a:spcAft>
                <a:spcPts val="0"/>
              </a:spcAft>
              <a:buFont typeface="+mj-lt"/>
              <a:buAutoNum type="arabicPeriod"/>
              <a:defRPr/>
            </a:pPr>
            <a:r>
              <a:rPr lang="en-US" sz="1900" dirty="0"/>
              <a:t>Monitor blood sugar for the next hour</a:t>
            </a:r>
          </a:p>
          <a:p>
            <a:pPr eaLnBrk="1" fontAlgn="auto" hangingPunct="1">
              <a:spcAft>
                <a:spcPts val="0"/>
              </a:spcAft>
              <a:defRPr/>
            </a:pPr>
            <a:endParaRPr lang="en-US" sz="1900" dirty="0"/>
          </a:p>
        </p:txBody>
      </p:sp>
      <p:sp>
        <p:nvSpPr>
          <p:cNvPr id="391172" name="Rectangle 4">
            <a:extLst>
              <a:ext uri="{FF2B5EF4-FFF2-40B4-BE49-F238E27FC236}">
                <a16:creationId xmlns:a16="http://schemas.microsoft.com/office/drawing/2014/main" id="{5CA32260-0F26-B35E-167F-4D976C55FD0D}"/>
              </a:ext>
            </a:extLst>
          </p:cNvPr>
          <p:cNvSpPr>
            <a:spLocks noGrp="1" noChangeArrowheads="1"/>
          </p:cNvSpPr>
          <p:nvPr>
            <p:ph type="body" sz="half" idx="2"/>
          </p:nvPr>
        </p:nvSpPr>
        <p:spPr>
          <a:xfrm>
            <a:off x="661988" y="2306638"/>
            <a:ext cx="3581400" cy="4114800"/>
          </a:xfrm>
        </p:spPr>
        <p:txBody>
          <a:bodyPr rtlCol="0"/>
          <a:lstStyle/>
          <a:p>
            <a:pPr marL="457200" indent="-457200" eaLnBrk="1" fontAlgn="auto" hangingPunct="1">
              <a:spcAft>
                <a:spcPts val="0"/>
              </a:spcAft>
              <a:buFont typeface="+mj-lt"/>
              <a:buAutoNum type="arabicPeriod"/>
              <a:defRPr/>
            </a:pPr>
            <a:r>
              <a:rPr lang="en-US" sz="2000" dirty="0"/>
              <a:t>Give a bolus of insulin via the insulin pump and avoid any carbs</a:t>
            </a:r>
          </a:p>
          <a:p>
            <a:pPr marL="457200" indent="-457200" eaLnBrk="1" fontAlgn="auto" hangingPunct="1">
              <a:spcAft>
                <a:spcPts val="0"/>
              </a:spcAft>
              <a:buFont typeface="+mj-lt"/>
              <a:buAutoNum type="arabicPeriod"/>
              <a:defRPr/>
            </a:pPr>
            <a:r>
              <a:rPr lang="en-US" sz="2000" dirty="0"/>
              <a:t>Monitor blood sugar for the next one-two hours</a:t>
            </a:r>
          </a:p>
          <a:p>
            <a:pPr marL="457200" indent="-457200" eaLnBrk="1" fontAlgn="auto" hangingPunct="1">
              <a:spcAft>
                <a:spcPts val="0"/>
              </a:spcAft>
              <a:buFont typeface="+mj-lt"/>
              <a:buAutoNum type="arabicPeriod"/>
              <a:defRPr/>
            </a:pPr>
            <a:r>
              <a:rPr lang="en-US" sz="2000" dirty="0"/>
              <a:t>If blood sugar is not decreasing, change infusion set.</a:t>
            </a:r>
          </a:p>
          <a:p>
            <a:pPr eaLnBrk="1" fontAlgn="auto" hangingPunct="1">
              <a:spcAft>
                <a:spcPts val="0"/>
              </a:spcAft>
              <a:defRPr/>
            </a:pPr>
            <a:endParaRPr lang="en-US" sz="2500" dirty="0">
              <a:latin typeface="Georgia" pitchFamily="18" charset="0"/>
            </a:endParaRPr>
          </a:p>
        </p:txBody>
      </p:sp>
      <p:sp>
        <p:nvSpPr>
          <p:cNvPr id="22533" name="Text Box 5">
            <a:extLst>
              <a:ext uri="{FF2B5EF4-FFF2-40B4-BE49-F238E27FC236}">
                <a16:creationId xmlns:a16="http://schemas.microsoft.com/office/drawing/2014/main" id="{CB0A58C1-F94F-0076-8F91-B262CEBC31BA}"/>
              </a:ext>
            </a:extLst>
          </p:cNvPr>
          <p:cNvSpPr txBox="1">
            <a:spLocks noChangeArrowheads="1"/>
          </p:cNvSpPr>
          <p:nvPr/>
        </p:nvSpPr>
        <p:spPr bwMode="auto">
          <a:xfrm>
            <a:off x="5337175" y="1574800"/>
            <a:ext cx="20224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800" b="1">
                <a:solidFill>
                  <a:srgbClr val="990033"/>
                </a:solidFill>
                <a:latin typeface="Franklin Gothic Book" panose="020B0503020102020204" pitchFamily="34" charset="0"/>
              </a:rPr>
              <a:t>POSITIVE </a:t>
            </a:r>
          </a:p>
          <a:p>
            <a:pPr eaLnBrk="1" hangingPunct="1">
              <a:spcBef>
                <a:spcPct val="0"/>
              </a:spcBef>
              <a:buClrTx/>
              <a:buSzTx/>
              <a:buFontTx/>
              <a:buNone/>
            </a:pPr>
            <a:r>
              <a:rPr lang="en-US" altLang="en-US" sz="1800" b="1">
                <a:latin typeface="Franklin Gothic Book" panose="020B0503020102020204" pitchFamily="34" charset="0"/>
              </a:rPr>
              <a:t>(not trace or small)</a:t>
            </a:r>
            <a:endParaRPr lang="en-US" altLang="en-US" sz="1800" b="1">
              <a:solidFill>
                <a:srgbClr val="990033"/>
              </a:solidFill>
              <a:latin typeface="Franklin Gothic Book" panose="020B0503020102020204" pitchFamily="34" charset="0"/>
            </a:endParaRPr>
          </a:p>
        </p:txBody>
      </p:sp>
      <p:sp>
        <p:nvSpPr>
          <p:cNvPr id="391174" name="Text Box 6">
            <a:extLst>
              <a:ext uri="{FF2B5EF4-FFF2-40B4-BE49-F238E27FC236}">
                <a16:creationId xmlns:a16="http://schemas.microsoft.com/office/drawing/2014/main" id="{00141A0A-3A3B-A826-5268-78BB80590A4F}"/>
              </a:ext>
            </a:extLst>
          </p:cNvPr>
          <p:cNvSpPr txBox="1">
            <a:spLocks noChangeArrowheads="1"/>
          </p:cNvSpPr>
          <p:nvPr/>
        </p:nvSpPr>
        <p:spPr bwMode="auto">
          <a:xfrm>
            <a:off x="1179513" y="1638300"/>
            <a:ext cx="1674812" cy="523875"/>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defRPr/>
            </a:pPr>
            <a:r>
              <a:rPr lang="en-US" sz="2800" b="1" dirty="0">
                <a:solidFill>
                  <a:schemeClr val="accent2">
                    <a:lumMod val="60000"/>
                    <a:lumOff val="40000"/>
                  </a:schemeClr>
                </a:solidFill>
                <a:latin typeface="+mn-lt"/>
              </a:rPr>
              <a:t>NEGATIVE</a:t>
            </a:r>
          </a:p>
        </p:txBody>
      </p:sp>
      <p:sp>
        <p:nvSpPr>
          <p:cNvPr id="22535" name="Footer Placeholder 5">
            <a:extLst>
              <a:ext uri="{FF2B5EF4-FFF2-40B4-BE49-F238E27FC236}">
                <a16:creationId xmlns:a16="http://schemas.microsoft.com/office/drawing/2014/main" id="{6E5467DB-E9D7-7CA6-7BCB-97E2E142A5E2}"/>
              </a:ext>
            </a:extLst>
          </p:cNvPr>
          <p:cNvSpPr>
            <a:spLocks noGrp="1" noChangeArrowheads="1"/>
          </p:cNvSpPr>
          <p:nvPr>
            <p:ph type="ftr" sz="quarter" idx="11"/>
          </p:nvPr>
        </p:nvSpPr>
        <p:spPr bwMode="auto">
          <a:xfrm>
            <a:off x="1179513" y="6284913"/>
            <a:ext cx="4724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endParaRPr lang="en-US" altLang="en-US" sz="1100">
              <a:solidFill>
                <a:schemeClr val="bg1"/>
              </a:solidFill>
              <a:latin typeface="Arial" panose="020B0604020202020204" pitchFamily="34" charset="0"/>
            </a:endParaRPr>
          </a:p>
        </p:txBody>
      </p:sp>
      <p:sp>
        <p:nvSpPr>
          <p:cNvPr id="2" name="Cloud Callout 1">
            <a:extLst>
              <a:ext uri="{FF2B5EF4-FFF2-40B4-BE49-F238E27FC236}">
                <a16:creationId xmlns:a16="http://schemas.microsoft.com/office/drawing/2014/main" id="{674AC861-4068-467C-11B4-161E971545EF}"/>
              </a:ext>
            </a:extLst>
          </p:cNvPr>
          <p:cNvSpPr/>
          <p:nvPr/>
        </p:nvSpPr>
        <p:spPr>
          <a:xfrm>
            <a:off x="5600700" y="5380038"/>
            <a:ext cx="2257425" cy="976312"/>
          </a:xfrm>
          <a:prstGeom prst="cloudCallout">
            <a:avLst>
              <a:gd name="adj1" fmla="val -68100"/>
              <a:gd name="adj2" fmla="val 550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t>When would you call MD?</a:t>
            </a:r>
          </a:p>
        </p:txBody>
      </p:sp>
      <p:pic>
        <p:nvPicPr>
          <p:cNvPr id="9" name="Picture 8" descr="download.jpg">
            <a:extLst>
              <a:ext uri="{FF2B5EF4-FFF2-40B4-BE49-F238E27FC236}">
                <a16:creationId xmlns:a16="http://schemas.microsoft.com/office/drawing/2014/main" id="{344FDC90-873D-6A56-3BA0-DB7B8489BF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9513" y="5380038"/>
            <a:ext cx="2092325"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8EDA617-2CDF-9F10-EB54-1CDDB79E2DE2}"/>
              </a:ext>
            </a:extLst>
          </p:cNvPr>
          <p:cNvSpPr>
            <a:spLocks noGrp="1" noChangeArrowheads="1"/>
          </p:cNvSpPr>
          <p:nvPr>
            <p:ph type="title"/>
          </p:nvPr>
        </p:nvSpPr>
        <p:spPr/>
        <p:txBody>
          <a:bodyPr/>
          <a:lstStyle/>
          <a:p>
            <a:pPr eaLnBrk="1" hangingPunct="1"/>
            <a:r>
              <a:rPr lang="en-US" altLang="en-US" dirty="0"/>
              <a:t>Objectives</a:t>
            </a:r>
          </a:p>
        </p:txBody>
      </p:sp>
      <p:sp>
        <p:nvSpPr>
          <p:cNvPr id="3" name="Content Placeholder 2">
            <a:extLst>
              <a:ext uri="{FF2B5EF4-FFF2-40B4-BE49-F238E27FC236}">
                <a16:creationId xmlns:a16="http://schemas.microsoft.com/office/drawing/2014/main" id="{BD59D153-730D-C09A-6245-ADFAAC5809B4}"/>
              </a:ext>
            </a:extLst>
          </p:cNvPr>
          <p:cNvSpPr>
            <a:spLocks noGrp="1"/>
          </p:cNvSpPr>
          <p:nvPr>
            <p:ph idx="1"/>
          </p:nvPr>
        </p:nvSpPr>
        <p:spPr/>
        <p:txBody>
          <a:bodyPr rtlCol="0">
            <a:normAutofit/>
          </a:bodyPr>
          <a:lstStyle/>
          <a:p>
            <a:pPr marL="0" indent="0" defTabSz="457207" eaLnBrk="1" fontAlgn="auto" hangingPunct="1">
              <a:spcAft>
                <a:spcPts val="0"/>
              </a:spcAft>
              <a:buClr>
                <a:schemeClr val="bg2">
                  <a:lumMod val="40000"/>
                  <a:lumOff val="60000"/>
                </a:schemeClr>
              </a:buClr>
              <a:buFont typeface="Wingdings 3" panose="05040102010807070707" pitchFamily="18" charset="2"/>
              <a:buNone/>
              <a:defRPr/>
            </a:pPr>
            <a:r>
              <a:rPr lang="en-US" dirty="0"/>
              <a:t>The learner will be able to:</a:t>
            </a:r>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t>Describe how the insulin pump works</a:t>
            </a:r>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t>Discuss the integration of pumps and </a:t>
            </a:r>
            <a:r>
              <a:rPr lang="en-US" dirty="0" err="1"/>
              <a:t>cgm</a:t>
            </a:r>
            <a:r>
              <a:rPr lang="en-US" dirty="0"/>
              <a:t>(continuous glucose monitoring (hybrid closed loop systems)</a:t>
            </a:r>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t>Problem solve issues that can occur with the insulin pump</a:t>
            </a:r>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t>Name 3 things that can go wrong with the insulin pump system resulting in high blood sugars</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E24F-459A-D54C-BF42-B9D1807E2C7A}"/>
              </a:ext>
            </a:extLst>
          </p:cNvPr>
          <p:cNvSpPr>
            <a:spLocks noGrp="1"/>
          </p:cNvSpPr>
          <p:nvPr>
            <p:ph type="title"/>
          </p:nvPr>
        </p:nvSpPr>
        <p:spPr/>
        <p:txBody>
          <a:bodyPr/>
          <a:lstStyle/>
          <a:p>
            <a:r>
              <a:rPr lang="en-US" sz="4000" dirty="0"/>
              <a:t>Other Pump Issues</a:t>
            </a:r>
          </a:p>
        </p:txBody>
      </p:sp>
      <p:sp>
        <p:nvSpPr>
          <p:cNvPr id="3" name="Content Placeholder 2">
            <a:extLst>
              <a:ext uri="{FF2B5EF4-FFF2-40B4-BE49-F238E27FC236}">
                <a16:creationId xmlns:a16="http://schemas.microsoft.com/office/drawing/2014/main" id="{11AFABC5-7B3F-BC89-5B06-30B8CBE9FEC9}"/>
              </a:ext>
            </a:extLst>
          </p:cNvPr>
          <p:cNvSpPr>
            <a:spLocks noGrp="1"/>
          </p:cNvSpPr>
          <p:nvPr>
            <p:ph idx="1"/>
          </p:nvPr>
        </p:nvSpPr>
        <p:spPr/>
        <p:txBody>
          <a:bodyPr>
            <a:normAutofit lnSpcReduction="10000"/>
          </a:bodyPr>
          <a:lstStyle/>
          <a:p>
            <a:r>
              <a:rPr lang="en-US" dirty="0"/>
              <a:t>Pump battery dies/needs to be charged</a:t>
            </a:r>
          </a:p>
          <a:p>
            <a:r>
              <a:rPr lang="en-US" dirty="0"/>
              <a:t>Pump runs out of insulin</a:t>
            </a:r>
          </a:p>
          <a:p>
            <a:r>
              <a:rPr lang="en-US" dirty="0"/>
              <a:t>Pumper runs out of supplies for Dexcom or insulin pump and has to go back to injections</a:t>
            </a:r>
          </a:p>
          <a:p>
            <a:r>
              <a:rPr lang="en-US" dirty="0"/>
              <a:t>Dexcom not working</a:t>
            </a:r>
          </a:p>
          <a:p>
            <a:r>
              <a:rPr lang="en-US" dirty="0"/>
              <a:t>Bad insulin</a:t>
            </a:r>
          </a:p>
          <a:p>
            <a:r>
              <a:rPr lang="en-US" dirty="0"/>
              <a:t>Air in tubing</a:t>
            </a:r>
          </a:p>
          <a:p>
            <a:r>
              <a:rPr lang="en-US" dirty="0"/>
              <a:t>Occlusion</a:t>
            </a:r>
          </a:p>
          <a:p>
            <a:r>
              <a:rPr lang="en-US" dirty="0"/>
              <a:t>Not </a:t>
            </a:r>
            <a:r>
              <a:rPr lang="en-US" dirty="0" err="1"/>
              <a:t>bolusing</a:t>
            </a:r>
            <a:endParaRPr lang="en-US" dirty="0"/>
          </a:p>
        </p:txBody>
      </p:sp>
      <p:pic>
        <p:nvPicPr>
          <p:cNvPr id="94212" name="Picture 4" descr="A Review of the Tandem t:slim X2 | Test Guess and Go">
            <a:extLst>
              <a:ext uri="{FF2B5EF4-FFF2-40B4-BE49-F238E27FC236}">
                <a16:creationId xmlns:a16="http://schemas.microsoft.com/office/drawing/2014/main" id="{EB62A6A8-060A-6D7C-4BD4-9723312CE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91546"/>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54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D2AD-C539-4CB8-FA69-C46CA06C66BA}"/>
              </a:ext>
            </a:extLst>
          </p:cNvPr>
          <p:cNvSpPr>
            <a:spLocks noGrp="1"/>
          </p:cNvSpPr>
          <p:nvPr>
            <p:ph type="title"/>
          </p:nvPr>
        </p:nvSpPr>
        <p:spPr/>
        <p:txBody>
          <a:bodyPr/>
          <a:lstStyle/>
          <a:p>
            <a:r>
              <a:rPr lang="en-US" dirty="0"/>
              <a:t>Future insulin pumps technology</a:t>
            </a:r>
          </a:p>
        </p:txBody>
      </p:sp>
      <p:pic>
        <p:nvPicPr>
          <p:cNvPr id="93186" name="Picture 2" descr="Tandem Diabetes Care's New Tech Options">
            <a:extLst>
              <a:ext uri="{FF2B5EF4-FFF2-40B4-BE49-F238E27FC236}">
                <a16:creationId xmlns:a16="http://schemas.microsoft.com/office/drawing/2014/main" id="{CBC4BE4A-2A7F-6341-E217-BEF6E3E74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542" y="2133600"/>
            <a:ext cx="4300396" cy="2413000"/>
          </a:xfrm>
          <a:prstGeom prst="rect">
            <a:avLst/>
          </a:prstGeom>
          <a:noFill/>
          <a:extLst>
            <a:ext uri="{909E8E84-426E-40DD-AFC4-6F175D3DCCD1}">
              <a14:hiddenFill xmlns:a14="http://schemas.microsoft.com/office/drawing/2010/main">
                <a:solidFill>
                  <a:srgbClr val="FFFFFF"/>
                </a:solidFill>
              </a14:hiddenFill>
            </a:ext>
          </a:extLst>
        </p:spPr>
      </p:pic>
      <p:pic>
        <p:nvPicPr>
          <p:cNvPr id="93188" name="Picture 4" descr="Update on the iLet Bionic Pancreas Closed Loop System">
            <a:extLst>
              <a:ext uri="{FF2B5EF4-FFF2-40B4-BE49-F238E27FC236}">
                <a16:creationId xmlns:a16="http://schemas.microsoft.com/office/drawing/2014/main" id="{3314F65C-257C-2A83-DE3D-F827E8C6E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979" y="3846512"/>
            <a:ext cx="2513334" cy="1400175"/>
          </a:xfrm>
          <a:prstGeom prst="rect">
            <a:avLst/>
          </a:prstGeom>
          <a:noFill/>
          <a:extLst>
            <a:ext uri="{909E8E84-426E-40DD-AFC4-6F175D3DCCD1}">
              <a14:hiddenFill xmlns:a14="http://schemas.microsoft.com/office/drawing/2010/main">
                <a:solidFill>
                  <a:srgbClr val="FFFFFF"/>
                </a:solidFill>
              </a14:hiddenFill>
            </a:ext>
          </a:extLst>
        </p:spPr>
      </p:pic>
      <p:pic>
        <p:nvPicPr>
          <p:cNvPr id="93190" name="Picture 6" descr="Promising data on iLet Bionic Pancreas in the control of diabetes type 1">
            <a:extLst>
              <a:ext uri="{FF2B5EF4-FFF2-40B4-BE49-F238E27FC236}">
                <a16:creationId xmlns:a16="http://schemas.microsoft.com/office/drawing/2014/main" id="{6D0BA49C-1F53-956D-D484-2A71852FE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910" y="2590800"/>
            <a:ext cx="33528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93192" name="Picture 8" descr="Tandem Diabetes Care's New Tech Options">
            <a:extLst>
              <a:ext uri="{FF2B5EF4-FFF2-40B4-BE49-F238E27FC236}">
                <a16:creationId xmlns:a16="http://schemas.microsoft.com/office/drawing/2014/main" id="{2B8B15E7-4580-9146-9F2F-472F2D64E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765953"/>
            <a:ext cx="3213980" cy="180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583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Yellow question mark">
            <a:extLst>
              <a:ext uri="{FF2B5EF4-FFF2-40B4-BE49-F238E27FC236}">
                <a16:creationId xmlns:a16="http://schemas.microsoft.com/office/drawing/2014/main" id="{957B02E5-70B1-36C2-0CE3-AF90A6ABD7F7}"/>
              </a:ext>
            </a:extLst>
          </p:cNvPr>
          <p:cNvPicPr>
            <a:picLocks noChangeAspect="1"/>
          </p:cNvPicPr>
          <p:nvPr/>
        </p:nvPicPr>
        <p:blipFill rotWithShape="1">
          <a:blip r:embed="rId4">
            <a:duotone>
              <a:prstClr val="black"/>
              <a:schemeClr val="accent5">
                <a:tint val="45000"/>
                <a:satMod val="400000"/>
              </a:schemeClr>
            </a:duotone>
            <a:alphaModFix amt="25000"/>
          </a:blip>
          <a:srcRect l="17588" r="2412"/>
          <a:stretch/>
        </p:blipFill>
        <p:spPr>
          <a:xfrm>
            <a:off x="20" y="10"/>
            <a:ext cx="9143980" cy="6857990"/>
          </a:xfrm>
          <a:prstGeom prst="rect">
            <a:avLst/>
          </a:prstGeom>
        </p:spPr>
      </p:pic>
      <p:sp>
        <p:nvSpPr>
          <p:cNvPr id="2" name="Title 1">
            <a:extLst>
              <a:ext uri="{FF2B5EF4-FFF2-40B4-BE49-F238E27FC236}">
                <a16:creationId xmlns:a16="http://schemas.microsoft.com/office/drawing/2014/main" id="{5A87467C-E22A-C521-D8D9-5E8FA4795B91}"/>
              </a:ext>
            </a:extLst>
          </p:cNvPr>
          <p:cNvSpPr>
            <a:spLocks noGrp="1"/>
          </p:cNvSpPr>
          <p:nvPr>
            <p:ph type="ctrTitle"/>
          </p:nvPr>
        </p:nvSpPr>
        <p:spPr>
          <a:xfrm>
            <a:off x="866216" y="1447800"/>
            <a:ext cx="6619243" cy="3329581"/>
          </a:xfrm>
        </p:spPr>
        <p:txBody>
          <a:bodyPr>
            <a:normAutofit/>
          </a:bodyPr>
          <a:lstStyle/>
          <a:p>
            <a:r>
              <a:rPr lang="en-US" dirty="0"/>
              <a:t>Questions?</a:t>
            </a:r>
            <a:br>
              <a:rPr lang="en-US" dirty="0"/>
            </a:br>
            <a:endParaRPr lang="en-US"/>
          </a:p>
        </p:txBody>
      </p:sp>
      <p:sp>
        <p:nvSpPr>
          <p:cNvPr id="8" name="Rectangle 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0324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78689BA-D741-9590-B86A-4D63F0273456}"/>
              </a:ext>
            </a:extLst>
          </p:cNvPr>
          <p:cNvSpPr>
            <a:spLocks noGrp="1" noChangeArrowheads="1"/>
          </p:cNvSpPr>
          <p:nvPr>
            <p:ph type="title"/>
          </p:nvPr>
        </p:nvSpPr>
        <p:spPr/>
        <p:txBody>
          <a:bodyPr/>
          <a:lstStyle/>
          <a:p>
            <a:pPr eaLnBrk="1" hangingPunct="1"/>
            <a:r>
              <a:rPr lang="en-US" altLang="en-US"/>
              <a:t>Basics</a:t>
            </a:r>
          </a:p>
        </p:txBody>
      </p:sp>
      <p:sp>
        <p:nvSpPr>
          <p:cNvPr id="14339" name="Content Placeholder 2">
            <a:extLst>
              <a:ext uri="{FF2B5EF4-FFF2-40B4-BE49-F238E27FC236}">
                <a16:creationId xmlns:a16="http://schemas.microsoft.com/office/drawing/2014/main" id="{807784FF-FAC9-B291-230E-C253A19A1D82}"/>
              </a:ext>
            </a:extLst>
          </p:cNvPr>
          <p:cNvSpPr>
            <a:spLocks noGrp="1" noChangeArrowheads="1"/>
          </p:cNvSpPr>
          <p:nvPr>
            <p:ph idx="1"/>
          </p:nvPr>
        </p:nvSpPr>
        <p:spPr>
          <a:xfrm>
            <a:off x="152400" y="1330325"/>
            <a:ext cx="3200400" cy="5146675"/>
          </a:xfrm>
        </p:spPr>
        <p:txBody>
          <a:bodyPr rtlCol="0">
            <a:normAutofit fontScale="92500" lnSpcReduction="20000"/>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2200" dirty="0"/>
              <a:t>An insulin pump is a device that provides small amounts of fast-acting insulin (basal) every few minutes through a small catheter under the skin. </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2200" dirty="0"/>
              <a:t>The student then takes an additional amount of insulin doses (boluses) through the pump for meals and snacks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2200" dirty="0"/>
              <a:t>Uses only rapid acting insulin (Humalog or Novolog)</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altLang="en-US" dirty="0"/>
          </a:p>
          <a:p>
            <a:pPr marL="342906" indent="-342906" defTabSz="457207" eaLnBrk="1" fontAlgn="auto" hangingPunct="1">
              <a:spcAft>
                <a:spcPts val="0"/>
              </a:spcAft>
              <a:buClr>
                <a:schemeClr val="bg2">
                  <a:lumMod val="40000"/>
                  <a:lumOff val="60000"/>
                </a:schemeClr>
              </a:buClr>
              <a:buFont typeface="Wingdings 3" charset="2"/>
              <a:buChar char=""/>
              <a:defRPr/>
            </a:pPr>
            <a:endParaRPr lang="en-US" altLang="en-US" dirty="0"/>
          </a:p>
          <a:p>
            <a:pPr marL="342906" indent="-342906" defTabSz="457207" eaLnBrk="1" fontAlgn="auto" hangingPunct="1">
              <a:spcAft>
                <a:spcPts val="0"/>
              </a:spcAft>
              <a:buClr>
                <a:schemeClr val="bg2">
                  <a:lumMod val="40000"/>
                  <a:lumOff val="60000"/>
                </a:schemeClr>
              </a:buClr>
              <a:buFont typeface="Wingdings 3" charset="2"/>
              <a:buChar char=""/>
              <a:defRPr/>
            </a:pPr>
            <a:endParaRPr lang="en-US" altLang="en-US" dirty="0"/>
          </a:p>
        </p:txBody>
      </p:sp>
      <p:pic>
        <p:nvPicPr>
          <p:cNvPr id="12292" name="Picture 7" descr="Insulin pumps">
            <a:extLst>
              <a:ext uri="{FF2B5EF4-FFF2-40B4-BE49-F238E27FC236}">
                <a16:creationId xmlns:a16="http://schemas.microsoft.com/office/drawing/2014/main" id="{D69799B9-004C-2E5A-6D0E-0E28C6C30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13" y="1524000"/>
            <a:ext cx="574833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C53BEE8-2230-AFED-1F74-A7D5B9EF4944}"/>
              </a:ext>
            </a:extLst>
          </p:cNvPr>
          <p:cNvSpPr>
            <a:spLocks noGrp="1" noChangeArrowheads="1"/>
          </p:cNvSpPr>
          <p:nvPr>
            <p:ph type="title"/>
          </p:nvPr>
        </p:nvSpPr>
        <p:spPr/>
        <p:txBody>
          <a:bodyPr/>
          <a:lstStyle/>
          <a:p>
            <a:pPr eaLnBrk="1" hangingPunct="1"/>
            <a:r>
              <a:rPr lang="en-US" altLang="en-US" dirty="0"/>
              <a:t>What is an AID?</a:t>
            </a:r>
          </a:p>
        </p:txBody>
      </p:sp>
      <p:sp>
        <p:nvSpPr>
          <p:cNvPr id="15363" name="Content Placeholder 2">
            <a:extLst>
              <a:ext uri="{FF2B5EF4-FFF2-40B4-BE49-F238E27FC236}">
                <a16:creationId xmlns:a16="http://schemas.microsoft.com/office/drawing/2014/main" id="{9BB50818-A5E7-CE85-9E28-08AC95C966F8}"/>
              </a:ext>
            </a:extLst>
          </p:cNvPr>
          <p:cNvSpPr>
            <a:spLocks noGrp="1" noChangeArrowheads="1"/>
          </p:cNvSpPr>
          <p:nvPr>
            <p:ph idx="1"/>
          </p:nvPr>
        </p:nvSpPr>
        <p:spPr>
          <a:xfrm>
            <a:off x="827088" y="2052638"/>
            <a:ext cx="2754312" cy="4195762"/>
          </a:xfrm>
        </p:spPr>
        <p:txBody>
          <a:bodyPr rtlCol="0">
            <a:normAutofit fontScale="77500" lnSpcReduction="20000"/>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2400" dirty="0"/>
              <a:t>Automated insulin delivery (AID) is a way of delivering insulin through an insulin pump that communicates with a continuous glucose monitor (CGM). This is also known as a hybrid closed loop (HCL) system</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2400" dirty="0"/>
              <a:t>They work a bit differently but all trying to keep blood sugar around 120mg/dL</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altLang="en-US" dirty="0"/>
          </a:p>
        </p:txBody>
      </p:sp>
      <p:pic>
        <p:nvPicPr>
          <p:cNvPr id="13316" name="Picture 5">
            <a:extLst>
              <a:ext uri="{FF2B5EF4-FFF2-40B4-BE49-F238E27FC236}">
                <a16:creationId xmlns:a16="http://schemas.microsoft.com/office/drawing/2014/main" id="{FC3D004D-E5E3-0C28-D80D-18C3978EB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052638"/>
            <a:ext cx="3619500" cy="3449637"/>
          </a:xfrm>
          <a:prstGeom prst="rect">
            <a:avLst/>
          </a:prstGeom>
          <a:solidFill>
            <a:srgbClr val="FFE48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F49CB3E-BDF8-1FC0-6D79-C8A1DA84FDCB}"/>
              </a:ext>
            </a:extLst>
          </p:cNvPr>
          <p:cNvSpPr>
            <a:spLocks noGrp="1" noChangeArrowheads="1"/>
          </p:cNvSpPr>
          <p:nvPr>
            <p:ph type="title"/>
          </p:nvPr>
        </p:nvSpPr>
        <p:spPr/>
        <p:txBody>
          <a:bodyPr/>
          <a:lstStyle/>
          <a:p>
            <a:r>
              <a:rPr lang="en-US" altLang="en-US"/>
              <a:t>What we are seeing with hybrid closed loop systems</a:t>
            </a:r>
          </a:p>
        </p:txBody>
      </p:sp>
      <p:sp>
        <p:nvSpPr>
          <p:cNvPr id="3" name="Content Placeholder 2">
            <a:extLst>
              <a:ext uri="{FF2B5EF4-FFF2-40B4-BE49-F238E27FC236}">
                <a16:creationId xmlns:a16="http://schemas.microsoft.com/office/drawing/2014/main" id="{26E42ABE-610B-8E23-5670-F770C5800CEA}"/>
              </a:ext>
            </a:extLst>
          </p:cNvPr>
          <p:cNvSpPr>
            <a:spLocks noGrp="1"/>
          </p:cNvSpPr>
          <p:nvPr>
            <p:ph idx="1"/>
          </p:nvPr>
        </p:nvSpPr>
        <p:spPr>
          <a:xfrm>
            <a:off x="827088" y="2052638"/>
            <a:ext cx="6711950" cy="3814762"/>
          </a:xfrm>
        </p:spPr>
        <p:txBody>
          <a:bodyPr/>
          <a:lstStyle/>
          <a:p>
            <a:pPr>
              <a:defRPr/>
            </a:pPr>
            <a:r>
              <a:rPr lang="en-US" dirty="0"/>
              <a:t>Lower A1c</a:t>
            </a:r>
          </a:p>
          <a:p>
            <a:pPr>
              <a:defRPr/>
            </a:pPr>
            <a:r>
              <a:rPr lang="en-US" dirty="0"/>
              <a:t>Decreased diabetes burden</a:t>
            </a:r>
          </a:p>
          <a:p>
            <a:pPr>
              <a:defRPr/>
            </a:pPr>
            <a:r>
              <a:rPr lang="en-US" dirty="0"/>
              <a:t>More independence and ability for child to be away from their parent</a:t>
            </a:r>
          </a:p>
          <a:p>
            <a:pPr>
              <a:defRPr/>
            </a:pPr>
            <a:r>
              <a:rPr lang="en-US" dirty="0"/>
              <a:t>Less severe low blood sugar</a:t>
            </a:r>
          </a:p>
          <a:p>
            <a:pPr>
              <a:defRPr/>
            </a:pPr>
            <a:r>
              <a:rPr lang="en-US" dirty="0"/>
              <a:t>Improved sleep</a:t>
            </a:r>
          </a:p>
          <a:p>
            <a:pPr>
              <a:defRPr/>
            </a:pPr>
            <a:r>
              <a:rPr lang="en-US" dirty="0"/>
              <a:t>Ability for clinicians to see how much insulin is being delivered to support patients</a:t>
            </a:r>
          </a:p>
          <a:p>
            <a:pPr marL="0" indent="0">
              <a:buFont typeface="Wingdings 3" panose="05040102010807070707" pitchFamily="18" charset="2"/>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474BB15-5F99-5041-3739-18288AE18ADE}"/>
              </a:ext>
            </a:extLst>
          </p:cNvPr>
          <p:cNvSpPr>
            <a:spLocks noGrp="1" noChangeArrowheads="1"/>
          </p:cNvSpPr>
          <p:nvPr>
            <p:ph type="title"/>
          </p:nvPr>
        </p:nvSpPr>
        <p:spPr>
          <a:xfrm>
            <a:off x="866775" y="1447800"/>
            <a:ext cx="6619875" cy="1981200"/>
          </a:xfrm>
        </p:spPr>
        <p:txBody>
          <a:bodyPr/>
          <a:lstStyle/>
          <a:p>
            <a:r>
              <a:rPr lang="en-US" altLang="en-US"/>
              <a:t>Insulin Pump Settings</a:t>
            </a:r>
          </a:p>
        </p:txBody>
      </p:sp>
      <p:pic>
        <p:nvPicPr>
          <p:cNvPr id="15363" name="Picture 2" descr="Touchscreen meets insulin pump in Tandem's new t:slim">
            <a:extLst>
              <a:ext uri="{FF2B5EF4-FFF2-40B4-BE49-F238E27FC236}">
                <a16:creationId xmlns:a16="http://schemas.microsoft.com/office/drawing/2014/main" id="{BBE20333-3E54-41AD-6980-260D64F14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24200"/>
            <a:ext cx="3810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202F926A-7466-E4EB-FA77-D2DD121C6846}"/>
              </a:ext>
            </a:extLst>
          </p:cNvPr>
          <p:cNvSpPr>
            <a:spLocks noGrp="1" noChangeArrowheads="1"/>
          </p:cNvSpPr>
          <p:nvPr>
            <p:ph type="title"/>
          </p:nvPr>
        </p:nvSpPr>
        <p:spPr>
          <a:xfrm>
            <a:off x="1179513" y="295275"/>
            <a:ext cx="7056437" cy="1400175"/>
          </a:xfrm>
        </p:spPr>
        <p:txBody>
          <a:bodyPr/>
          <a:lstStyle/>
          <a:p>
            <a:pPr algn="ctr" eaLnBrk="1" hangingPunct="1"/>
            <a:r>
              <a:rPr lang="en-US" altLang="en-US"/>
              <a:t>Basal Rates</a:t>
            </a:r>
            <a:br>
              <a:rPr lang="en-US" altLang="en-US"/>
            </a:br>
            <a:endParaRPr lang="en-US" altLang="en-US" sz="2000"/>
          </a:p>
        </p:txBody>
      </p:sp>
      <p:sp>
        <p:nvSpPr>
          <p:cNvPr id="27651" name="Slide Number Placeholder 4">
            <a:extLst>
              <a:ext uri="{FF2B5EF4-FFF2-40B4-BE49-F238E27FC236}">
                <a16:creationId xmlns:a16="http://schemas.microsoft.com/office/drawing/2014/main" id="{C342526A-C049-A44A-39CD-C844F9833D44}"/>
              </a:ext>
            </a:extLst>
          </p:cNvPr>
          <p:cNvSpPr>
            <a:spLocks noGrp="1"/>
          </p:cNvSpPr>
          <p:nvPr>
            <p:ph type="sldNum" sz="quarter" idx="12"/>
          </p:nvPr>
        </p:nvSpPr>
        <p:spPr bwMode="auto">
          <a:ln>
            <a:round/>
            <a:headEnd/>
            <a:tailEnd/>
          </a:ln>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a:defRPr/>
            </a:pPr>
            <a:endParaRPr lang="en-US" altLang="en-US" dirty="0">
              <a:solidFill>
                <a:srgbClr val="FFFFFF"/>
              </a:solidFill>
            </a:endParaRPr>
          </a:p>
        </p:txBody>
      </p:sp>
      <p:sp>
        <p:nvSpPr>
          <p:cNvPr id="7" name="Footer Placeholder 5">
            <a:extLst>
              <a:ext uri="{FF2B5EF4-FFF2-40B4-BE49-F238E27FC236}">
                <a16:creationId xmlns:a16="http://schemas.microsoft.com/office/drawing/2014/main" id="{8D5FC8FD-3CC5-DDD4-D41B-CA8ACA4BEA3F}"/>
              </a:ext>
            </a:extLst>
          </p:cNvPr>
          <p:cNvSpPr txBox="1">
            <a:spLocks/>
          </p:cNvSpPr>
          <p:nvPr/>
        </p:nvSpPr>
        <p:spPr>
          <a:xfrm>
            <a:off x="1179513" y="6284913"/>
            <a:ext cx="4733925" cy="388937"/>
          </a:xfrm>
          <a:prstGeom prst="rect">
            <a:avLst/>
          </a:prstGeom>
        </p:spPr>
        <p:txBody>
          <a:bodyPr anchor="ctr"/>
          <a:lstStyle>
            <a:defPPr>
              <a:defRPr lang="en-US"/>
            </a:defPPr>
            <a:lvl1pPr marL="0" algn="r" defTabSz="914400" rtl="0" eaLnBrk="1" latinLnBrk="0" hangingPunct="1">
              <a:defRPr sz="1000" kern="1200" cap="all" spc="20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4" name="Content Placeholder 3">
            <a:extLst>
              <a:ext uri="{FF2B5EF4-FFF2-40B4-BE49-F238E27FC236}">
                <a16:creationId xmlns:a16="http://schemas.microsoft.com/office/drawing/2014/main" id="{9ED88240-0CAF-5797-7934-63D882D98007}"/>
              </a:ext>
            </a:extLst>
          </p:cNvPr>
          <p:cNvSpPr>
            <a:spLocks noGrp="1"/>
          </p:cNvSpPr>
          <p:nvPr>
            <p:ph idx="1"/>
          </p:nvPr>
        </p:nvSpPr>
        <p:spPr>
          <a:xfrm>
            <a:off x="1922463" y="4660900"/>
            <a:ext cx="5299075" cy="1624013"/>
          </a:xfrm>
        </p:spPr>
        <p:txBody>
          <a:bodyPr rtlCol="0">
            <a:normAutofit fontScale="85000" lnSpcReduction="20000"/>
          </a:bodyPr>
          <a:lstStyle/>
          <a:p>
            <a:pPr eaLnBrk="1" fontAlgn="auto" hangingPunct="1">
              <a:spcAft>
                <a:spcPts val="0"/>
              </a:spcAft>
              <a:buFont typeface="Arial" panose="020B0604020202020204" pitchFamily="34" charset="0"/>
              <a:buChar char="•"/>
              <a:defRPr/>
            </a:pPr>
            <a:r>
              <a:rPr lang="en-US" dirty="0"/>
              <a:t>May have different needs at different times</a:t>
            </a:r>
          </a:p>
          <a:p>
            <a:pPr eaLnBrk="1" fontAlgn="auto" hangingPunct="1">
              <a:spcAft>
                <a:spcPts val="0"/>
              </a:spcAft>
              <a:buFont typeface="Arial" panose="020B0604020202020204" pitchFamily="34" charset="0"/>
              <a:buChar char="•"/>
              <a:defRPr/>
            </a:pPr>
            <a:r>
              <a:rPr lang="en-US" dirty="0"/>
              <a:t>Should keep blood sugar steady</a:t>
            </a:r>
          </a:p>
          <a:p>
            <a:pPr eaLnBrk="1" fontAlgn="auto" hangingPunct="1">
              <a:spcAft>
                <a:spcPts val="0"/>
              </a:spcAft>
              <a:buFont typeface="Arial" panose="020B0604020202020204" pitchFamily="34" charset="0"/>
              <a:buChar char="•"/>
              <a:defRPr/>
            </a:pPr>
            <a:r>
              <a:rPr lang="en-US" dirty="0"/>
              <a:t>Replaces long-lasting insulin</a:t>
            </a:r>
          </a:p>
          <a:p>
            <a:pPr eaLnBrk="1" fontAlgn="auto" hangingPunct="1">
              <a:spcAft>
                <a:spcPts val="0"/>
              </a:spcAft>
              <a:buFont typeface="Arial" panose="020B0604020202020204" pitchFamily="34" charset="0"/>
              <a:buChar char="•"/>
              <a:defRPr/>
            </a:pPr>
            <a:r>
              <a:rPr lang="en-US" dirty="0"/>
              <a:t>Some pumps don’t use this setting unless it is not in automated mode</a:t>
            </a:r>
          </a:p>
          <a:p>
            <a:pPr marL="285750" indent="-285750" eaLnBrk="1" fontAlgn="auto" hangingPunct="1">
              <a:spcAft>
                <a:spcPts val="0"/>
              </a:spcAft>
              <a:buFont typeface="Arial" panose="020B0604020202020204" pitchFamily="34" charset="0"/>
              <a:buChar char="•"/>
              <a:defRPr/>
            </a:pPr>
            <a:endParaRPr lang="en-US" dirty="0"/>
          </a:p>
          <a:p>
            <a:pPr marL="0" indent="0" eaLnBrk="1" fontAlgn="auto" hangingPunct="1">
              <a:spcAft>
                <a:spcPts val="0"/>
              </a:spcAft>
              <a:defRPr/>
            </a:pPr>
            <a:endParaRPr lang="en-US" dirty="0"/>
          </a:p>
          <a:p>
            <a:pPr marL="0" indent="0" eaLnBrk="1" fontAlgn="auto" hangingPunct="1">
              <a:spcAft>
                <a:spcPts val="0"/>
              </a:spcAft>
              <a:defRPr/>
            </a:pPr>
            <a:endParaRPr lang="en-US" dirty="0"/>
          </a:p>
          <a:p>
            <a:pPr eaLnBrk="1" fontAlgn="auto" hangingPunct="1">
              <a:spcAft>
                <a:spcPts val="0"/>
              </a:spcAft>
              <a:buFont typeface="Arial" panose="020B0604020202020204" pitchFamily="34" charset="0"/>
              <a:buChar char="•"/>
              <a:defRPr/>
            </a:pPr>
            <a:endParaRPr lang="en-US" dirty="0"/>
          </a:p>
        </p:txBody>
      </p:sp>
      <p:pic>
        <p:nvPicPr>
          <p:cNvPr id="16390" name="Picture 8">
            <a:extLst>
              <a:ext uri="{FF2B5EF4-FFF2-40B4-BE49-F238E27FC236}">
                <a16:creationId xmlns:a16="http://schemas.microsoft.com/office/drawing/2014/main" id="{31603394-1E93-8B6E-DB44-8056A005C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080" y="1063625"/>
            <a:ext cx="6112120" cy="356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287E-29EB-88A0-C0C2-0FCB12973DC1}"/>
              </a:ext>
            </a:extLst>
          </p:cNvPr>
          <p:cNvSpPr>
            <a:spLocks noGrp="1"/>
          </p:cNvSpPr>
          <p:nvPr>
            <p:ph type="title"/>
          </p:nvPr>
        </p:nvSpPr>
        <p:spPr/>
        <p:txBody>
          <a:bodyPr/>
          <a:lstStyle/>
          <a:p>
            <a:pPr eaLnBrk="1" fontAlgn="auto" hangingPunct="1">
              <a:spcAft>
                <a:spcPts val="0"/>
              </a:spcAft>
              <a:defRPr/>
            </a:pPr>
            <a:r>
              <a:rPr lang="en-US" dirty="0"/>
              <a:t>Insulin: Carbohydrate ratio</a:t>
            </a:r>
          </a:p>
        </p:txBody>
      </p:sp>
      <p:sp>
        <p:nvSpPr>
          <p:cNvPr id="30723" name="Content Placeholder 2">
            <a:extLst>
              <a:ext uri="{FF2B5EF4-FFF2-40B4-BE49-F238E27FC236}">
                <a16:creationId xmlns:a16="http://schemas.microsoft.com/office/drawing/2014/main" id="{E158D99C-1CF5-EA72-58A5-C56C7F69B443}"/>
              </a:ext>
            </a:extLst>
          </p:cNvPr>
          <p:cNvSpPr>
            <a:spLocks noGrp="1"/>
          </p:cNvSpPr>
          <p:nvPr>
            <p:ph idx="1"/>
          </p:nvPr>
        </p:nvSpPr>
        <p:spPr>
          <a:xfrm>
            <a:off x="827088" y="2052638"/>
            <a:ext cx="6711950" cy="2671762"/>
          </a:xfrm>
        </p:spPr>
        <p:txBody>
          <a:bodyPr/>
          <a:lstStyle/>
          <a:p>
            <a:pPr eaLnBrk="1" hangingPunct="1">
              <a:buFont typeface="Arial" panose="020B0604020202020204" pitchFamily="34" charset="0"/>
              <a:buChar char="•"/>
            </a:pPr>
            <a:r>
              <a:rPr lang="en-US" altLang="en-US" b="0" dirty="0"/>
              <a:t>This setting is managing carbohydrates eaten.</a:t>
            </a:r>
          </a:p>
          <a:p>
            <a:pPr eaLnBrk="1" hangingPunct="1">
              <a:buFont typeface="Arial" panose="020B0604020202020204" pitchFamily="34" charset="0"/>
              <a:buChar char="•"/>
            </a:pPr>
            <a:r>
              <a:rPr lang="en-US" altLang="en-US" b="0" dirty="0"/>
              <a:t>Many need different ratios for different meals</a:t>
            </a:r>
          </a:p>
          <a:p>
            <a:pPr lvl="1" eaLnBrk="1" hangingPunct="1">
              <a:buFont typeface="Arial" panose="020B0604020202020204" pitchFamily="34" charset="0"/>
              <a:buChar char="•"/>
            </a:pPr>
            <a:r>
              <a:rPr lang="en-US" altLang="en-US" b="0" dirty="0"/>
              <a:t>Examples</a:t>
            </a:r>
          </a:p>
          <a:p>
            <a:pPr lvl="2" eaLnBrk="1" hangingPunct="1">
              <a:buFont typeface="Arial" panose="020B0604020202020204" pitchFamily="34" charset="0"/>
              <a:buChar char="•"/>
            </a:pPr>
            <a:r>
              <a:rPr lang="en-US" altLang="en-US" dirty="0"/>
              <a:t>More aggressive for breakfast</a:t>
            </a:r>
          </a:p>
          <a:p>
            <a:pPr lvl="2" eaLnBrk="1" hangingPunct="1">
              <a:buFont typeface="Arial" panose="020B0604020202020204" pitchFamily="34" charset="0"/>
              <a:buChar char="•"/>
            </a:pPr>
            <a:r>
              <a:rPr lang="en-US" altLang="en-US" b="0" dirty="0"/>
              <a:t>Conservative at lunch with increased activity</a:t>
            </a:r>
          </a:p>
          <a:p>
            <a:pPr eaLnBrk="1" hangingPunct="1">
              <a:buFont typeface="Arial" panose="020B0604020202020204" pitchFamily="34" charset="0"/>
              <a:buChar char="•"/>
            </a:pPr>
            <a:r>
              <a:rPr lang="en-US" altLang="en-US" dirty="0"/>
              <a:t>Pumper simply enters carbs and the pump calculates dose</a:t>
            </a:r>
            <a:endParaRPr lang="en-US" altLang="en-US" b="0" dirty="0"/>
          </a:p>
          <a:p>
            <a:pPr eaLnBrk="1" hangingPunct="1">
              <a:buFont typeface="Arial" panose="020B0604020202020204" pitchFamily="34" charset="0"/>
              <a:buChar char="•"/>
            </a:pPr>
            <a:endParaRPr lang="en-US" altLang="en-US" b="0" dirty="0"/>
          </a:p>
        </p:txBody>
      </p:sp>
      <p:sp>
        <p:nvSpPr>
          <p:cNvPr id="30724" name="Slide Number Placeholder 3">
            <a:extLst>
              <a:ext uri="{FF2B5EF4-FFF2-40B4-BE49-F238E27FC236}">
                <a16:creationId xmlns:a16="http://schemas.microsoft.com/office/drawing/2014/main" id="{2F9D3780-5845-1208-19B2-74E1E34B34BD}"/>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endParaRPr lang="en-US" altLang="en-US" dirty="0">
              <a:solidFill>
                <a:srgbClr val="FFFFFF"/>
              </a:solidFill>
            </a:endParaRPr>
          </a:p>
        </p:txBody>
      </p:sp>
      <p:pic>
        <p:nvPicPr>
          <p:cNvPr id="88066" name="Picture 2" descr="Diabetes Care for Your Patients | Tandem Diabetes Care">
            <a:extLst>
              <a:ext uri="{FF2B5EF4-FFF2-40B4-BE49-F238E27FC236}">
                <a16:creationId xmlns:a16="http://schemas.microsoft.com/office/drawing/2014/main" id="{9BB6FDBE-4910-C185-485B-2B96B1702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262193"/>
            <a:ext cx="4879970" cy="2473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280F0C6-0581-F398-B444-27D501363C34}"/>
              </a:ext>
            </a:extLst>
          </p:cNvPr>
          <p:cNvSpPr>
            <a:spLocks noGrp="1" noChangeArrowheads="1"/>
          </p:cNvSpPr>
          <p:nvPr>
            <p:ph type="title"/>
          </p:nvPr>
        </p:nvSpPr>
        <p:spPr/>
        <p:txBody>
          <a:bodyPr/>
          <a:lstStyle/>
          <a:p>
            <a:pPr eaLnBrk="1" hangingPunct="1"/>
            <a:r>
              <a:rPr lang="en-US" altLang="en-US" dirty="0"/>
              <a:t>Bolus in advance of the carbs, especially with AID</a:t>
            </a:r>
          </a:p>
        </p:txBody>
      </p:sp>
      <p:pic>
        <p:nvPicPr>
          <p:cNvPr id="27651" name="Content Placeholder 3">
            <a:extLst>
              <a:ext uri="{FF2B5EF4-FFF2-40B4-BE49-F238E27FC236}">
                <a16:creationId xmlns:a16="http://schemas.microsoft.com/office/drawing/2014/main" id="{C6020C08-F4A9-95B3-186E-3A6B66DE25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44550" y="2125663"/>
            <a:ext cx="7927975" cy="3565525"/>
          </a:xfr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1]">
  <a:themeElements>
    <a:clrScheme name="Stack of books design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ack of books design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2311</TotalTime>
  <Words>874</Words>
  <Application>Microsoft Office PowerPoint</Application>
  <PresentationFormat>On-screen Show (4:3)</PresentationFormat>
  <Paragraphs>116</Paragraphs>
  <Slides>22</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Century Gothic</vt:lpstr>
      <vt:lpstr>Franklin Gothic Book</vt:lpstr>
      <vt:lpstr>Georgia</vt:lpstr>
      <vt:lpstr>Times New Roman</vt:lpstr>
      <vt:lpstr>Wingdings</vt:lpstr>
      <vt:lpstr>Wingdings 3</vt:lpstr>
      <vt:lpstr>Stack of books design template [1]</vt:lpstr>
      <vt:lpstr>Ion</vt:lpstr>
      <vt:lpstr>Insulin Pump Therapy</vt:lpstr>
      <vt:lpstr>Objectives</vt:lpstr>
      <vt:lpstr>Basics</vt:lpstr>
      <vt:lpstr>What is an AID?</vt:lpstr>
      <vt:lpstr>What we are seeing with hybrid closed loop systems</vt:lpstr>
      <vt:lpstr>Insulin Pump Settings</vt:lpstr>
      <vt:lpstr>Basal Rates </vt:lpstr>
      <vt:lpstr>Insulin: Carbohydrate ratio</vt:lpstr>
      <vt:lpstr>Bolus in advance of the carbs, especially with AID</vt:lpstr>
      <vt:lpstr>Correction or sensitivity factor</vt:lpstr>
      <vt:lpstr>Insulin on board</vt:lpstr>
      <vt:lpstr>Exercise or Activity Mode</vt:lpstr>
      <vt:lpstr>What do I need to know about OMNIPOD 5</vt:lpstr>
      <vt:lpstr>What do I need to know about Tandem TSlim</vt:lpstr>
      <vt:lpstr>What do I need to know about Medtronic pumps</vt:lpstr>
      <vt:lpstr>Insulin Pump Problems</vt:lpstr>
      <vt:lpstr>Infusion Site Issues</vt:lpstr>
      <vt:lpstr>The pump malfunctions</vt:lpstr>
      <vt:lpstr>Test for ketones with every unexplained blood sugar &gt;300</vt:lpstr>
      <vt:lpstr>Other Pump Issues</vt:lpstr>
      <vt:lpstr>Future insulin pumps technology</vt:lpstr>
      <vt:lpstr>Questions? </vt:lpstr>
    </vt:vector>
  </TitlesOfParts>
  <Company>Sutter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the Insulin Pump in the School Setting</dc:title>
  <dc:creator>cartersl</dc:creator>
  <cp:lastModifiedBy>Hannum, Rosanna</cp:lastModifiedBy>
  <cp:revision>42</cp:revision>
  <dcterms:created xsi:type="dcterms:W3CDTF">2006-03-16T21:56:42Z</dcterms:created>
  <dcterms:modified xsi:type="dcterms:W3CDTF">2023-10-06T18:27:15Z</dcterms:modified>
</cp:coreProperties>
</file>