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2" r:id="rId5"/>
    <p:sldId id="460" r:id="rId6"/>
    <p:sldId id="279" r:id="rId7"/>
    <p:sldId id="440" r:id="rId8"/>
    <p:sldId id="452" r:id="rId9"/>
    <p:sldId id="407" r:id="rId10"/>
    <p:sldId id="459" r:id="rId11"/>
    <p:sldId id="458" r:id="rId12"/>
    <p:sldId id="451" r:id="rId13"/>
    <p:sldId id="438" r:id="rId14"/>
    <p:sldId id="445" r:id="rId15"/>
    <p:sldId id="412" r:id="rId16"/>
    <p:sldId id="450" r:id="rId17"/>
    <p:sldId id="439" r:id="rId18"/>
    <p:sldId id="454" r:id="rId19"/>
    <p:sldId id="443" r:id="rId20"/>
    <p:sldId id="402" r:id="rId21"/>
    <p:sldId id="447" r:id="rId22"/>
    <p:sldId id="449" r:id="rId23"/>
    <p:sldId id="441" r:id="rId24"/>
    <p:sldId id="408" r:id="rId25"/>
    <p:sldId id="457" r:id="rId26"/>
    <p:sldId id="456" r:id="rId27"/>
    <p:sldId id="398" r:id="rId28"/>
    <p:sldId id="442" r:id="rId29"/>
    <p:sldId id="446" r:id="rId30"/>
    <p:sldId id="453" r:id="rId31"/>
    <p:sldId id="397" r:id="rId32"/>
    <p:sldId id="448" r:id="rId33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ve, Erin" initials="LE" lastIdx="1" clrIdx="0">
    <p:extLst>
      <p:ext uri="{19B8F6BF-5375-455C-9EA6-DF929625EA0E}">
        <p15:presenceInfo xmlns:p15="http://schemas.microsoft.com/office/powerpoint/2012/main" userId="S-1-5-21-280651528-1570258706-317593308-505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57555" autoAdjust="0"/>
  </p:normalViewPr>
  <p:slideViewPr>
    <p:cSldViewPr>
      <p:cViewPr varScale="1">
        <p:scale>
          <a:sx n="65" d="100"/>
          <a:sy n="65" d="100"/>
        </p:scale>
        <p:origin x="1902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43CE1-3916-4494-9373-11611628375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85D2FD-DC83-4497-A37B-F18960C6A719}">
      <dgm:prSet/>
      <dgm:spPr/>
      <dgm:t>
        <a:bodyPr/>
        <a:lstStyle/>
        <a:p>
          <a:pPr>
            <a:defRPr b="1"/>
          </a:pPr>
          <a:r>
            <a:rPr lang="en-US"/>
            <a:t>Fruit</a:t>
          </a:r>
        </a:p>
      </dgm:t>
    </dgm:pt>
    <dgm:pt modelId="{80697209-0756-409C-A19A-816E3CA0A9C5}" type="parTrans" cxnId="{D9CF6A82-5652-4514-B4F5-D2E6189E08DA}">
      <dgm:prSet/>
      <dgm:spPr/>
      <dgm:t>
        <a:bodyPr/>
        <a:lstStyle/>
        <a:p>
          <a:endParaRPr lang="en-US"/>
        </a:p>
      </dgm:t>
    </dgm:pt>
    <dgm:pt modelId="{76E5F4AC-4A0F-487D-8E71-DCB992C04576}" type="sibTrans" cxnId="{D9CF6A82-5652-4514-B4F5-D2E6189E08DA}">
      <dgm:prSet/>
      <dgm:spPr/>
      <dgm:t>
        <a:bodyPr/>
        <a:lstStyle/>
        <a:p>
          <a:endParaRPr lang="en-US"/>
        </a:p>
      </dgm:t>
    </dgm:pt>
    <dgm:pt modelId="{11553456-8FCF-46D0-BF61-E2939E3080DA}">
      <dgm:prSet/>
      <dgm:spPr/>
      <dgm:t>
        <a:bodyPr/>
        <a:lstStyle/>
        <a:p>
          <a:r>
            <a:rPr lang="en-US"/>
            <a:t>½ large banana</a:t>
          </a:r>
        </a:p>
      </dgm:t>
    </dgm:pt>
    <dgm:pt modelId="{4FDDF0E3-27AD-4F93-9A25-7875A5BC6C39}" type="parTrans" cxnId="{05A0F0B7-4A2A-4650-BE57-5578923D14E8}">
      <dgm:prSet/>
      <dgm:spPr/>
      <dgm:t>
        <a:bodyPr/>
        <a:lstStyle/>
        <a:p>
          <a:endParaRPr lang="en-US"/>
        </a:p>
      </dgm:t>
    </dgm:pt>
    <dgm:pt modelId="{089E17E7-EE01-45BD-BECD-A046A8D54266}" type="sibTrans" cxnId="{05A0F0B7-4A2A-4650-BE57-5578923D14E8}">
      <dgm:prSet/>
      <dgm:spPr/>
      <dgm:t>
        <a:bodyPr/>
        <a:lstStyle/>
        <a:p>
          <a:endParaRPr lang="en-US"/>
        </a:p>
      </dgm:t>
    </dgm:pt>
    <dgm:pt modelId="{9C241696-958D-41D7-A13E-0D2DA084F057}">
      <dgm:prSet/>
      <dgm:spPr/>
      <dgm:t>
        <a:bodyPr/>
        <a:lstStyle/>
        <a:p>
          <a:r>
            <a:rPr lang="en-US"/>
            <a:t>1 small apple/orange</a:t>
          </a:r>
        </a:p>
      </dgm:t>
    </dgm:pt>
    <dgm:pt modelId="{4CB73558-BCDA-4050-B803-B753AFA71F09}" type="parTrans" cxnId="{0808F52A-05DF-4EB4-B203-2ABBB377866B}">
      <dgm:prSet/>
      <dgm:spPr/>
      <dgm:t>
        <a:bodyPr/>
        <a:lstStyle/>
        <a:p>
          <a:endParaRPr lang="en-US"/>
        </a:p>
      </dgm:t>
    </dgm:pt>
    <dgm:pt modelId="{64767B15-CFBE-455F-BAE7-6F765A93FB60}" type="sibTrans" cxnId="{0808F52A-05DF-4EB4-B203-2ABBB377866B}">
      <dgm:prSet/>
      <dgm:spPr/>
      <dgm:t>
        <a:bodyPr/>
        <a:lstStyle/>
        <a:p>
          <a:endParaRPr lang="en-US"/>
        </a:p>
      </dgm:t>
    </dgm:pt>
    <dgm:pt modelId="{8E7904DE-CB7D-4186-9156-C46EA82792B8}">
      <dgm:prSet/>
      <dgm:spPr/>
      <dgm:t>
        <a:bodyPr/>
        <a:lstStyle/>
        <a:p>
          <a:r>
            <a:rPr lang="en-US"/>
            <a:t>1 ¼ c of watermelon or strawberries</a:t>
          </a:r>
        </a:p>
      </dgm:t>
    </dgm:pt>
    <dgm:pt modelId="{A453D94A-1822-4FDE-98DC-745B245F38EA}" type="parTrans" cxnId="{7F9CA2FC-CE63-4A9A-924F-38EE966F752C}">
      <dgm:prSet/>
      <dgm:spPr/>
      <dgm:t>
        <a:bodyPr/>
        <a:lstStyle/>
        <a:p>
          <a:endParaRPr lang="en-US"/>
        </a:p>
      </dgm:t>
    </dgm:pt>
    <dgm:pt modelId="{7EBA3CE8-D7D7-4E53-8D6E-D947C0BD13B0}" type="sibTrans" cxnId="{7F9CA2FC-CE63-4A9A-924F-38EE966F752C}">
      <dgm:prSet/>
      <dgm:spPr/>
      <dgm:t>
        <a:bodyPr/>
        <a:lstStyle/>
        <a:p>
          <a:endParaRPr lang="en-US"/>
        </a:p>
      </dgm:t>
    </dgm:pt>
    <dgm:pt modelId="{8E615DC2-B07E-42A8-86AB-90AA6F904522}">
      <dgm:prSet/>
      <dgm:spPr/>
      <dgm:t>
        <a:bodyPr/>
        <a:lstStyle/>
        <a:p>
          <a:pPr>
            <a:defRPr b="1"/>
          </a:pPr>
          <a:r>
            <a:rPr lang="en-US"/>
            <a:t>Starches</a:t>
          </a:r>
        </a:p>
      </dgm:t>
    </dgm:pt>
    <dgm:pt modelId="{1E7096C6-AC0C-4E52-A3FC-CCD843FB9594}" type="parTrans" cxnId="{DC28E229-BD2C-413F-8EF1-18136BA76BDF}">
      <dgm:prSet/>
      <dgm:spPr/>
      <dgm:t>
        <a:bodyPr/>
        <a:lstStyle/>
        <a:p>
          <a:endParaRPr lang="en-US"/>
        </a:p>
      </dgm:t>
    </dgm:pt>
    <dgm:pt modelId="{B6741BFC-68A6-499E-BB15-24FA4D5EB84E}" type="sibTrans" cxnId="{DC28E229-BD2C-413F-8EF1-18136BA76BDF}">
      <dgm:prSet/>
      <dgm:spPr/>
      <dgm:t>
        <a:bodyPr/>
        <a:lstStyle/>
        <a:p>
          <a:endParaRPr lang="en-US"/>
        </a:p>
      </dgm:t>
    </dgm:pt>
    <dgm:pt modelId="{33E9FFEE-1F19-4903-838E-8A16300CFCCF}">
      <dgm:prSet/>
      <dgm:spPr/>
      <dgm:t>
        <a:bodyPr/>
        <a:lstStyle/>
        <a:p>
          <a:r>
            <a:rPr lang="en-US"/>
            <a:t>1 slice bread</a:t>
          </a:r>
        </a:p>
      </dgm:t>
    </dgm:pt>
    <dgm:pt modelId="{9495DBC0-DA11-4896-A31D-BDC4E7CDEA75}" type="parTrans" cxnId="{654CC337-E8B1-46AD-9B31-DCC077CEC940}">
      <dgm:prSet/>
      <dgm:spPr/>
      <dgm:t>
        <a:bodyPr/>
        <a:lstStyle/>
        <a:p>
          <a:endParaRPr lang="en-US"/>
        </a:p>
      </dgm:t>
    </dgm:pt>
    <dgm:pt modelId="{47D6620E-0801-496D-AB16-F7CF610E29E2}" type="sibTrans" cxnId="{654CC337-E8B1-46AD-9B31-DCC077CEC940}">
      <dgm:prSet/>
      <dgm:spPr/>
      <dgm:t>
        <a:bodyPr/>
        <a:lstStyle/>
        <a:p>
          <a:endParaRPr lang="en-US"/>
        </a:p>
      </dgm:t>
    </dgm:pt>
    <dgm:pt modelId="{BB6FB628-73FC-49DF-86BB-05C3C546AD8B}">
      <dgm:prSet/>
      <dgm:spPr/>
      <dgm:t>
        <a:bodyPr/>
        <a:lstStyle/>
        <a:p>
          <a:r>
            <a:rPr lang="en-US" dirty="0"/>
            <a:t>1/3 c cooked rice or pasta</a:t>
          </a:r>
        </a:p>
      </dgm:t>
    </dgm:pt>
    <dgm:pt modelId="{03C46508-76F7-48E5-AC57-DC82C9F62D18}" type="parTrans" cxnId="{C2C93139-E49F-4D9D-ABE2-DF8340352F4A}">
      <dgm:prSet/>
      <dgm:spPr/>
      <dgm:t>
        <a:bodyPr/>
        <a:lstStyle/>
        <a:p>
          <a:endParaRPr lang="en-US"/>
        </a:p>
      </dgm:t>
    </dgm:pt>
    <dgm:pt modelId="{84FF3025-C7F4-4E91-8C19-716E62BFFC57}" type="sibTrans" cxnId="{C2C93139-E49F-4D9D-ABE2-DF8340352F4A}">
      <dgm:prSet/>
      <dgm:spPr/>
      <dgm:t>
        <a:bodyPr/>
        <a:lstStyle/>
        <a:p>
          <a:endParaRPr lang="en-US"/>
        </a:p>
      </dgm:t>
    </dgm:pt>
    <dgm:pt modelId="{50601D6C-054E-45A4-83CA-6A31BD33D1C8}">
      <dgm:prSet/>
      <dgm:spPr/>
      <dgm:t>
        <a:bodyPr/>
        <a:lstStyle/>
        <a:p>
          <a:r>
            <a:rPr lang="en-US"/>
            <a:t>½ c beans/potatoes/peas/corn</a:t>
          </a:r>
        </a:p>
      </dgm:t>
    </dgm:pt>
    <dgm:pt modelId="{0793FC33-09D7-43AA-B0D3-AB96506671F7}" type="parTrans" cxnId="{38E8D4F1-B40E-474F-8E9B-D47650BFD9EB}">
      <dgm:prSet/>
      <dgm:spPr/>
      <dgm:t>
        <a:bodyPr/>
        <a:lstStyle/>
        <a:p>
          <a:endParaRPr lang="en-US"/>
        </a:p>
      </dgm:t>
    </dgm:pt>
    <dgm:pt modelId="{E3907EDF-9481-414E-A775-F85B3E7B33D8}" type="sibTrans" cxnId="{38E8D4F1-B40E-474F-8E9B-D47650BFD9EB}">
      <dgm:prSet/>
      <dgm:spPr/>
      <dgm:t>
        <a:bodyPr/>
        <a:lstStyle/>
        <a:p>
          <a:endParaRPr lang="en-US"/>
        </a:p>
      </dgm:t>
    </dgm:pt>
    <dgm:pt modelId="{4F35EA89-CFA2-4591-90AB-8BFDE220A029}">
      <dgm:prSet/>
      <dgm:spPr/>
      <dgm:t>
        <a:bodyPr/>
        <a:lstStyle/>
        <a:p>
          <a:r>
            <a:rPr lang="en-US"/>
            <a:t>6” tortilla</a:t>
          </a:r>
        </a:p>
      </dgm:t>
    </dgm:pt>
    <dgm:pt modelId="{74AEDDCF-6D9C-47D7-A704-1FA768BC5420}" type="parTrans" cxnId="{31525D8B-1DEB-49F3-9B9E-6EF30B3DE3EC}">
      <dgm:prSet/>
      <dgm:spPr/>
      <dgm:t>
        <a:bodyPr/>
        <a:lstStyle/>
        <a:p>
          <a:endParaRPr lang="en-US"/>
        </a:p>
      </dgm:t>
    </dgm:pt>
    <dgm:pt modelId="{102258E4-E100-429B-A87F-EBBBEFC42F28}" type="sibTrans" cxnId="{31525D8B-1DEB-49F3-9B9E-6EF30B3DE3EC}">
      <dgm:prSet/>
      <dgm:spPr/>
      <dgm:t>
        <a:bodyPr/>
        <a:lstStyle/>
        <a:p>
          <a:endParaRPr lang="en-US"/>
        </a:p>
      </dgm:t>
    </dgm:pt>
    <dgm:pt modelId="{0D7C36E0-A15C-4101-A9BA-4FD8CAFC29C8}">
      <dgm:prSet/>
      <dgm:spPr/>
      <dgm:t>
        <a:bodyPr/>
        <a:lstStyle/>
        <a:p>
          <a:r>
            <a:rPr lang="en-US"/>
            <a:t>6 saltines</a:t>
          </a:r>
        </a:p>
      </dgm:t>
    </dgm:pt>
    <dgm:pt modelId="{F22F689A-E57A-4268-A8B0-00B18E1D5C90}" type="parTrans" cxnId="{ABC96B9B-12E0-4E61-9711-FEA2C6881990}">
      <dgm:prSet/>
      <dgm:spPr/>
      <dgm:t>
        <a:bodyPr/>
        <a:lstStyle/>
        <a:p>
          <a:endParaRPr lang="en-US"/>
        </a:p>
      </dgm:t>
    </dgm:pt>
    <dgm:pt modelId="{AC0F9E24-EA6C-4C33-B8B9-B5A8F10DE2A1}" type="sibTrans" cxnId="{ABC96B9B-12E0-4E61-9711-FEA2C6881990}">
      <dgm:prSet/>
      <dgm:spPr/>
      <dgm:t>
        <a:bodyPr/>
        <a:lstStyle/>
        <a:p>
          <a:endParaRPr lang="en-US"/>
        </a:p>
      </dgm:t>
    </dgm:pt>
    <dgm:pt modelId="{6C990E85-6241-4A0C-99E6-E7983EB12754}">
      <dgm:prSet/>
      <dgm:spPr/>
      <dgm:t>
        <a:bodyPr/>
        <a:lstStyle/>
        <a:p>
          <a:pPr>
            <a:defRPr b="1"/>
          </a:pPr>
          <a:r>
            <a:rPr lang="en-US"/>
            <a:t>Milks and Dairy</a:t>
          </a:r>
        </a:p>
      </dgm:t>
    </dgm:pt>
    <dgm:pt modelId="{EAD86A43-A14A-428E-B973-23B0DEBFE4A7}" type="parTrans" cxnId="{14C19BF4-BE30-4569-8B96-905C04C503A7}">
      <dgm:prSet/>
      <dgm:spPr/>
      <dgm:t>
        <a:bodyPr/>
        <a:lstStyle/>
        <a:p>
          <a:endParaRPr lang="en-US"/>
        </a:p>
      </dgm:t>
    </dgm:pt>
    <dgm:pt modelId="{FA2CF8A4-850D-4D22-AC6B-FB7F16DA3605}" type="sibTrans" cxnId="{14C19BF4-BE30-4569-8B96-905C04C503A7}">
      <dgm:prSet/>
      <dgm:spPr/>
      <dgm:t>
        <a:bodyPr/>
        <a:lstStyle/>
        <a:p>
          <a:endParaRPr lang="en-US"/>
        </a:p>
      </dgm:t>
    </dgm:pt>
    <dgm:pt modelId="{A3962108-C394-4A89-B227-A5D5B22B230C}">
      <dgm:prSet/>
      <dgm:spPr/>
      <dgm:t>
        <a:bodyPr/>
        <a:lstStyle/>
        <a:p>
          <a:r>
            <a:rPr lang="en-US"/>
            <a:t>8 oz. cows milk or soy milk</a:t>
          </a:r>
        </a:p>
      </dgm:t>
    </dgm:pt>
    <dgm:pt modelId="{CBB8B385-8474-468D-A031-B93B6AB9D8F3}" type="parTrans" cxnId="{2798D5F7-86A9-4084-A94A-D34F6ADBFF2A}">
      <dgm:prSet/>
      <dgm:spPr/>
      <dgm:t>
        <a:bodyPr/>
        <a:lstStyle/>
        <a:p>
          <a:endParaRPr lang="en-US"/>
        </a:p>
      </dgm:t>
    </dgm:pt>
    <dgm:pt modelId="{38BE2865-4CD3-4794-8ABD-C61B1D7CBF98}" type="sibTrans" cxnId="{2798D5F7-86A9-4084-A94A-D34F6ADBFF2A}">
      <dgm:prSet/>
      <dgm:spPr/>
      <dgm:t>
        <a:bodyPr/>
        <a:lstStyle/>
        <a:p>
          <a:endParaRPr lang="en-US"/>
        </a:p>
      </dgm:t>
    </dgm:pt>
    <dgm:pt modelId="{BA1F220C-9DCE-44C1-854F-0823137225F0}">
      <dgm:prSet/>
      <dgm:spPr/>
      <dgm:t>
        <a:bodyPr/>
        <a:lstStyle/>
        <a:p>
          <a:r>
            <a:rPr lang="en-US"/>
            <a:t>6 oz. plain or light yogurt</a:t>
          </a:r>
        </a:p>
      </dgm:t>
    </dgm:pt>
    <dgm:pt modelId="{1C056036-BDC0-47BC-8C3A-D7502355C6FF}" type="parTrans" cxnId="{E8CF517A-5C5F-4257-AECD-850A95FD4ACC}">
      <dgm:prSet/>
      <dgm:spPr/>
      <dgm:t>
        <a:bodyPr/>
        <a:lstStyle/>
        <a:p>
          <a:endParaRPr lang="en-US"/>
        </a:p>
      </dgm:t>
    </dgm:pt>
    <dgm:pt modelId="{91F818AE-DFC6-458D-BC5B-FCAF4D17D014}" type="sibTrans" cxnId="{E8CF517A-5C5F-4257-AECD-850A95FD4ACC}">
      <dgm:prSet/>
      <dgm:spPr/>
      <dgm:t>
        <a:bodyPr/>
        <a:lstStyle/>
        <a:p>
          <a:endParaRPr lang="en-US"/>
        </a:p>
      </dgm:t>
    </dgm:pt>
    <dgm:pt modelId="{14D0C40D-9AE2-4CB8-8C06-1A5B4AA1DC7B}" type="pres">
      <dgm:prSet presAssocID="{60C43CE1-3916-4494-9373-11611628375E}" presName="root" presStyleCnt="0">
        <dgm:presLayoutVars>
          <dgm:dir/>
          <dgm:resizeHandles val="exact"/>
        </dgm:presLayoutVars>
      </dgm:prSet>
      <dgm:spPr/>
    </dgm:pt>
    <dgm:pt modelId="{3607BF38-C893-4B41-938D-E525CD0D2F69}" type="pres">
      <dgm:prSet presAssocID="{E085D2FD-DC83-4497-A37B-F18960C6A719}" presName="compNode" presStyleCnt="0"/>
      <dgm:spPr/>
    </dgm:pt>
    <dgm:pt modelId="{EC21CDF2-A412-4DE8-9F4D-6FE02C6CF815}" type="pres">
      <dgm:prSet presAssocID="{E085D2FD-DC83-4497-A37B-F18960C6A7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475601AF-2C22-474F-A08B-3A6539899C30}" type="pres">
      <dgm:prSet presAssocID="{E085D2FD-DC83-4497-A37B-F18960C6A719}" presName="iconSpace" presStyleCnt="0"/>
      <dgm:spPr/>
    </dgm:pt>
    <dgm:pt modelId="{48453013-FE82-487C-994C-297411759583}" type="pres">
      <dgm:prSet presAssocID="{E085D2FD-DC83-4497-A37B-F18960C6A719}" presName="parTx" presStyleLbl="revTx" presStyleIdx="0" presStyleCnt="6">
        <dgm:presLayoutVars>
          <dgm:chMax val="0"/>
          <dgm:chPref val="0"/>
        </dgm:presLayoutVars>
      </dgm:prSet>
      <dgm:spPr/>
    </dgm:pt>
    <dgm:pt modelId="{BA2B4C59-7435-40F7-97BB-1454BFB711B5}" type="pres">
      <dgm:prSet presAssocID="{E085D2FD-DC83-4497-A37B-F18960C6A719}" presName="txSpace" presStyleCnt="0"/>
      <dgm:spPr/>
    </dgm:pt>
    <dgm:pt modelId="{5D6A6295-214D-4698-861E-E17D0151CF81}" type="pres">
      <dgm:prSet presAssocID="{E085D2FD-DC83-4497-A37B-F18960C6A719}" presName="desTx" presStyleLbl="revTx" presStyleIdx="1" presStyleCnt="6">
        <dgm:presLayoutVars/>
      </dgm:prSet>
      <dgm:spPr/>
    </dgm:pt>
    <dgm:pt modelId="{B05EBDE8-3BCC-417C-8FE7-1FB60BBC055C}" type="pres">
      <dgm:prSet presAssocID="{76E5F4AC-4A0F-487D-8E71-DCB992C04576}" presName="sibTrans" presStyleCnt="0"/>
      <dgm:spPr/>
    </dgm:pt>
    <dgm:pt modelId="{4A85DE78-CE91-4DE2-8E2E-8FFEDAE5507F}" type="pres">
      <dgm:prSet presAssocID="{8E615DC2-B07E-42A8-86AB-90AA6F904522}" presName="compNode" presStyleCnt="0"/>
      <dgm:spPr/>
    </dgm:pt>
    <dgm:pt modelId="{861B852A-658D-4CDE-8791-3E620CA493CB}" type="pres">
      <dgm:prSet presAssocID="{8E615DC2-B07E-42A8-86AB-90AA6F904522}" presName="iconRect" presStyleLbl="node1" presStyleIdx="1" presStyleCnt="3" custLinFactNeighborX="-4904" custLinFactNeighborY="-27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93831E68-A5FE-4788-B8B1-EED4D7B843B7}" type="pres">
      <dgm:prSet presAssocID="{8E615DC2-B07E-42A8-86AB-90AA6F904522}" presName="iconSpace" presStyleCnt="0"/>
      <dgm:spPr/>
    </dgm:pt>
    <dgm:pt modelId="{363ACDF5-394E-4D8A-BE25-9ADF4DAC44B1}" type="pres">
      <dgm:prSet presAssocID="{8E615DC2-B07E-42A8-86AB-90AA6F904522}" presName="parTx" presStyleLbl="revTx" presStyleIdx="2" presStyleCnt="6">
        <dgm:presLayoutVars>
          <dgm:chMax val="0"/>
          <dgm:chPref val="0"/>
        </dgm:presLayoutVars>
      </dgm:prSet>
      <dgm:spPr/>
    </dgm:pt>
    <dgm:pt modelId="{EB37C550-171A-4EEC-BCAC-0F1FF3610A82}" type="pres">
      <dgm:prSet presAssocID="{8E615DC2-B07E-42A8-86AB-90AA6F904522}" presName="txSpace" presStyleCnt="0"/>
      <dgm:spPr/>
    </dgm:pt>
    <dgm:pt modelId="{0ABDD7B8-2C4C-45F7-912D-CD9FA2C8413A}" type="pres">
      <dgm:prSet presAssocID="{8E615DC2-B07E-42A8-86AB-90AA6F904522}" presName="desTx" presStyleLbl="revTx" presStyleIdx="3" presStyleCnt="6">
        <dgm:presLayoutVars/>
      </dgm:prSet>
      <dgm:spPr/>
    </dgm:pt>
    <dgm:pt modelId="{0E4C9ED4-20D4-45D7-B5F9-13DD59BA66ED}" type="pres">
      <dgm:prSet presAssocID="{B6741BFC-68A6-499E-BB15-24FA4D5EB84E}" presName="sibTrans" presStyleCnt="0"/>
      <dgm:spPr/>
    </dgm:pt>
    <dgm:pt modelId="{635256E0-86B4-4C5D-A1FC-FC980C1C2EAD}" type="pres">
      <dgm:prSet presAssocID="{6C990E85-6241-4A0C-99E6-E7983EB12754}" presName="compNode" presStyleCnt="0"/>
      <dgm:spPr/>
    </dgm:pt>
    <dgm:pt modelId="{893CB913-3929-4CC9-8633-815715A500AE}" type="pres">
      <dgm:prSet presAssocID="{6C990E85-6241-4A0C-99E6-E7983EB127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36A6F193-A700-47CC-8EC6-4E5350714ADC}" type="pres">
      <dgm:prSet presAssocID="{6C990E85-6241-4A0C-99E6-E7983EB12754}" presName="iconSpace" presStyleCnt="0"/>
      <dgm:spPr/>
    </dgm:pt>
    <dgm:pt modelId="{3E9D78FA-FB05-4AD4-8886-FC8F1C1142C2}" type="pres">
      <dgm:prSet presAssocID="{6C990E85-6241-4A0C-99E6-E7983EB12754}" presName="parTx" presStyleLbl="revTx" presStyleIdx="4" presStyleCnt="6">
        <dgm:presLayoutVars>
          <dgm:chMax val="0"/>
          <dgm:chPref val="0"/>
        </dgm:presLayoutVars>
      </dgm:prSet>
      <dgm:spPr/>
    </dgm:pt>
    <dgm:pt modelId="{AF3C2EBA-6015-447C-8375-45519298D089}" type="pres">
      <dgm:prSet presAssocID="{6C990E85-6241-4A0C-99E6-E7983EB12754}" presName="txSpace" presStyleCnt="0"/>
      <dgm:spPr/>
    </dgm:pt>
    <dgm:pt modelId="{05140F75-0026-4640-9049-D293C91CEC30}" type="pres">
      <dgm:prSet presAssocID="{6C990E85-6241-4A0C-99E6-E7983EB12754}" presName="desTx" presStyleLbl="revTx" presStyleIdx="5" presStyleCnt="6">
        <dgm:presLayoutVars/>
      </dgm:prSet>
      <dgm:spPr/>
    </dgm:pt>
  </dgm:ptLst>
  <dgm:cxnLst>
    <dgm:cxn modelId="{3FE6270C-BA2C-44F1-8DBD-E00F7D68E9EC}" type="presOf" srcId="{11553456-8FCF-46D0-BF61-E2939E3080DA}" destId="{5D6A6295-214D-4698-861E-E17D0151CF81}" srcOrd="0" destOrd="0" presId="urn:microsoft.com/office/officeart/2018/5/layout/CenteredIconLabelDescriptionList"/>
    <dgm:cxn modelId="{DAC4A715-2942-4998-8E9C-A1B64CA3AAAC}" type="presOf" srcId="{8E7904DE-CB7D-4186-9156-C46EA82792B8}" destId="{5D6A6295-214D-4698-861E-E17D0151CF81}" srcOrd="0" destOrd="2" presId="urn:microsoft.com/office/officeart/2018/5/layout/CenteredIconLabelDescriptionList"/>
    <dgm:cxn modelId="{DC28E229-BD2C-413F-8EF1-18136BA76BDF}" srcId="{60C43CE1-3916-4494-9373-11611628375E}" destId="{8E615DC2-B07E-42A8-86AB-90AA6F904522}" srcOrd="1" destOrd="0" parTransId="{1E7096C6-AC0C-4E52-A3FC-CCD843FB9594}" sibTransId="{B6741BFC-68A6-499E-BB15-24FA4D5EB84E}"/>
    <dgm:cxn modelId="{0808F52A-05DF-4EB4-B203-2ABBB377866B}" srcId="{E085D2FD-DC83-4497-A37B-F18960C6A719}" destId="{9C241696-958D-41D7-A13E-0D2DA084F057}" srcOrd="1" destOrd="0" parTransId="{4CB73558-BCDA-4050-B803-B753AFA71F09}" sibTransId="{64767B15-CFBE-455F-BAE7-6F765A93FB60}"/>
    <dgm:cxn modelId="{654CC337-E8B1-46AD-9B31-DCC077CEC940}" srcId="{8E615DC2-B07E-42A8-86AB-90AA6F904522}" destId="{33E9FFEE-1F19-4903-838E-8A16300CFCCF}" srcOrd="0" destOrd="0" parTransId="{9495DBC0-DA11-4896-A31D-BDC4E7CDEA75}" sibTransId="{47D6620E-0801-496D-AB16-F7CF610E29E2}"/>
    <dgm:cxn modelId="{C2C93139-E49F-4D9D-ABE2-DF8340352F4A}" srcId="{8E615DC2-B07E-42A8-86AB-90AA6F904522}" destId="{BB6FB628-73FC-49DF-86BB-05C3C546AD8B}" srcOrd="1" destOrd="0" parTransId="{03C46508-76F7-48E5-AC57-DC82C9F62D18}" sibTransId="{84FF3025-C7F4-4E91-8C19-716E62BFFC57}"/>
    <dgm:cxn modelId="{3E3EA46B-FE4B-4D3C-A564-7F68A67D6A7A}" type="presOf" srcId="{A3962108-C394-4A89-B227-A5D5B22B230C}" destId="{05140F75-0026-4640-9049-D293C91CEC30}" srcOrd="0" destOrd="0" presId="urn:microsoft.com/office/officeart/2018/5/layout/CenteredIconLabelDescriptionList"/>
    <dgm:cxn modelId="{96DCBA4C-9161-4377-9212-2482BCB0429F}" type="presOf" srcId="{33E9FFEE-1F19-4903-838E-8A16300CFCCF}" destId="{0ABDD7B8-2C4C-45F7-912D-CD9FA2C8413A}" srcOrd="0" destOrd="0" presId="urn:microsoft.com/office/officeart/2018/5/layout/CenteredIconLabelDescriptionList"/>
    <dgm:cxn modelId="{96F3F34D-6752-4814-A3F9-13BEFA7EDBE7}" type="presOf" srcId="{50601D6C-054E-45A4-83CA-6A31BD33D1C8}" destId="{0ABDD7B8-2C4C-45F7-912D-CD9FA2C8413A}" srcOrd="0" destOrd="2" presId="urn:microsoft.com/office/officeart/2018/5/layout/CenteredIconLabelDescriptionList"/>
    <dgm:cxn modelId="{8053816E-594E-4D15-9931-7654B92205D0}" type="presOf" srcId="{4F35EA89-CFA2-4591-90AB-8BFDE220A029}" destId="{0ABDD7B8-2C4C-45F7-912D-CD9FA2C8413A}" srcOrd="0" destOrd="3" presId="urn:microsoft.com/office/officeart/2018/5/layout/CenteredIconLabelDescriptionList"/>
    <dgm:cxn modelId="{D6D11D5A-FE0D-49B8-912A-1336F075BD3F}" type="presOf" srcId="{E085D2FD-DC83-4497-A37B-F18960C6A719}" destId="{48453013-FE82-487C-994C-297411759583}" srcOrd="0" destOrd="0" presId="urn:microsoft.com/office/officeart/2018/5/layout/CenteredIconLabelDescriptionList"/>
    <dgm:cxn modelId="{E8CF517A-5C5F-4257-AECD-850A95FD4ACC}" srcId="{6C990E85-6241-4A0C-99E6-E7983EB12754}" destId="{BA1F220C-9DCE-44C1-854F-0823137225F0}" srcOrd="1" destOrd="0" parTransId="{1C056036-BDC0-47BC-8C3A-D7502355C6FF}" sibTransId="{91F818AE-DFC6-458D-BC5B-FCAF4D17D014}"/>
    <dgm:cxn modelId="{5421097B-49C2-44BB-8132-5FE2304DF221}" type="presOf" srcId="{BA1F220C-9DCE-44C1-854F-0823137225F0}" destId="{05140F75-0026-4640-9049-D293C91CEC30}" srcOrd="0" destOrd="1" presId="urn:microsoft.com/office/officeart/2018/5/layout/CenteredIconLabelDescriptionList"/>
    <dgm:cxn modelId="{68F6A27E-10BB-4969-90C1-04638F935B04}" type="presOf" srcId="{8E615DC2-B07E-42A8-86AB-90AA6F904522}" destId="{363ACDF5-394E-4D8A-BE25-9ADF4DAC44B1}" srcOrd="0" destOrd="0" presId="urn:microsoft.com/office/officeart/2018/5/layout/CenteredIconLabelDescriptionList"/>
    <dgm:cxn modelId="{D9CF6A82-5652-4514-B4F5-D2E6189E08DA}" srcId="{60C43CE1-3916-4494-9373-11611628375E}" destId="{E085D2FD-DC83-4497-A37B-F18960C6A719}" srcOrd="0" destOrd="0" parTransId="{80697209-0756-409C-A19A-816E3CA0A9C5}" sibTransId="{76E5F4AC-4A0F-487D-8E71-DCB992C04576}"/>
    <dgm:cxn modelId="{31525D8B-1DEB-49F3-9B9E-6EF30B3DE3EC}" srcId="{8E615DC2-B07E-42A8-86AB-90AA6F904522}" destId="{4F35EA89-CFA2-4591-90AB-8BFDE220A029}" srcOrd="3" destOrd="0" parTransId="{74AEDDCF-6D9C-47D7-A704-1FA768BC5420}" sibTransId="{102258E4-E100-429B-A87F-EBBBEFC42F28}"/>
    <dgm:cxn modelId="{E4CD4B8C-54AF-456B-99C8-D73E17DAC5B3}" type="presOf" srcId="{6C990E85-6241-4A0C-99E6-E7983EB12754}" destId="{3E9D78FA-FB05-4AD4-8886-FC8F1C1142C2}" srcOrd="0" destOrd="0" presId="urn:microsoft.com/office/officeart/2018/5/layout/CenteredIconLabelDescriptionList"/>
    <dgm:cxn modelId="{ABC96B9B-12E0-4E61-9711-FEA2C6881990}" srcId="{8E615DC2-B07E-42A8-86AB-90AA6F904522}" destId="{0D7C36E0-A15C-4101-A9BA-4FD8CAFC29C8}" srcOrd="4" destOrd="0" parTransId="{F22F689A-E57A-4268-A8B0-00B18E1D5C90}" sibTransId="{AC0F9E24-EA6C-4C33-B8B9-B5A8F10DE2A1}"/>
    <dgm:cxn modelId="{E6EF7AB7-ECF9-42BF-98E6-CEC131D5E151}" type="presOf" srcId="{60C43CE1-3916-4494-9373-11611628375E}" destId="{14D0C40D-9AE2-4CB8-8C06-1A5B4AA1DC7B}" srcOrd="0" destOrd="0" presId="urn:microsoft.com/office/officeart/2018/5/layout/CenteredIconLabelDescriptionList"/>
    <dgm:cxn modelId="{05A0F0B7-4A2A-4650-BE57-5578923D14E8}" srcId="{E085D2FD-DC83-4497-A37B-F18960C6A719}" destId="{11553456-8FCF-46D0-BF61-E2939E3080DA}" srcOrd="0" destOrd="0" parTransId="{4FDDF0E3-27AD-4F93-9A25-7875A5BC6C39}" sibTransId="{089E17E7-EE01-45BD-BECD-A046A8D54266}"/>
    <dgm:cxn modelId="{7B021EBF-3468-4156-831D-C686885428AE}" type="presOf" srcId="{BB6FB628-73FC-49DF-86BB-05C3C546AD8B}" destId="{0ABDD7B8-2C4C-45F7-912D-CD9FA2C8413A}" srcOrd="0" destOrd="1" presId="urn:microsoft.com/office/officeart/2018/5/layout/CenteredIconLabelDescriptionList"/>
    <dgm:cxn modelId="{93B942C1-8FE1-450F-B689-83CA746D0CDC}" type="presOf" srcId="{0D7C36E0-A15C-4101-A9BA-4FD8CAFC29C8}" destId="{0ABDD7B8-2C4C-45F7-912D-CD9FA2C8413A}" srcOrd="0" destOrd="4" presId="urn:microsoft.com/office/officeart/2018/5/layout/CenteredIconLabelDescriptionList"/>
    <dgm:cxn modelId="{940CE6E7-45BD-4503-99D4-7AB100BBF5A9}" type="presOf" srcId="{9C241696-958D-41D7-A13E-0D2DA084F057}" destId="{5D6A6295-214D-4698-861E-E17D0151CF81}" srcOrd="0" destOrd="1" presId="urn:microsoft.com/office/officeart/2018/5/layout/CenteredIconLabelDescriptionList"/>
    <dgm:cxn modelId="{38E8D4F1-B40E-474F-8E9B-D47650BFD9EB}" srcId="{8E615DC2-B07E-42A8-86AB-90AA6F904522}" destId="{50601D6C-054E-45A4-83CA-6A31BD33D1C8}" srcOrd="2" destOrd="0" parTransId="{0793FC33-09D7-43AA-B0D3-AB96506671F7}" sibTransId="{E3907EDF-9481-414E-A775-F85B3E7B33D8}"/>
    <dgm:cxn modelId="{14C19BF4-BE30-4569-8B96-905C04C503A7}" srcId="{60C43CE1-3916-4494-9373-11611628375E}" destId="{6C990E85-6241-4A0C-99E6-E7983EB12754}" srcOrd="2" destOrd="0" parTransId="{EAD86A43-A14A-428E-B973-23B0DEBFE4A7}" sibTransId="{FA2CF8A4-850D-4D22-AC6B-FB7F16DA3605}"/>
    <dgm:cxn modelId="{2798D5F7-86A9-4084-A94A-D34F6ADBFF2A}" srcId="{6C990E85-6241-4A0C-99E6-E7983EB12754}" destId="{A3962108-C394-4A89-B227-A5D5B22B230C}" srcOrd="0" destOrd="0" parTransId="{CBB8B385-8474-468D-A031-B93B6AB9D8F3}" sibTransId="{38BE2865-4CD3-4794-8ABD-C61B1D7CBF98}"/>
    <dgm:cxn modelId="{7F9CA2FC-CE63-4A9A-924F-38EE966F752C}" srcId="{E085D2FD-DC83-4497-A37B-F18960C6A719}" destId="{8E7904DE-CB7D-4186-9156-C46EA82792B8}" srcOrd="2" destOrd="0" parTransId="{A453D94A-1822-4FDE-98DC-745B245F38EA}" sibTransId="{7EBA3CE8-D7D7-4E53-8D6E-D947C0BD13B0}"/>
    <dgm:cxn modelId="{CC08313F-74F0-4FD9-A82E-D1772B2B1F0B}" type="presParOf" srcId="{14D0C40D-9AE2-4CB8-8C06-1A5B4AA1DC7B}" destId="{3607BF38-C893-4B41-938D-E525CD0D2F69}" srcOrd="0" destOrd="0" presId="urn:microsoft.com/office/officeart/2018/5/layout/CenteredIconLabelDescriptionList"/>
    <dgm:cxn modelId="{11B2A067-D0FB-441A-8F4C-F737312E0938}" type="presParOf" srcId="{3607BF38-C893-4B41-938D-E525CD0D2F69}" destId="{EC21CDF2-A412-4DE8-9F4D-6FE02C6CF815}" srcOrd="0" destOrd="0" presId="urn:microsoft.com/office/officeart/2018/5/layout/CenteredIconLabelDescriptionList"/>
    <dgm:cxn modelId="{2EDE8821-3306-4B9A-82D1-0B6E35B87E69}" type="presParOf" srcId="{3607BF38-C893-4B41-938D-E525CD0D2F69}" destId="{475601AF-2C22-474F-A08B-3A6539899C30}" srcOrd="1" destOrd="0" presId="urn:microsoft.com/office/officeart/2018/5/layout/CenteredIconLabelDescriptionList"/>
    <dgm:cxn modelId="{DC6BDCF2-E286-4818-830E-1B95E4C617FE}" type="presParOf" srcId="{3607BF38-C893-4B41-938D-E525CD0D2F69}" destId="{48453013-FE82-487C-994C-297411759583}" srcOrd="2" destOrd="0" presId="urn:microsoft.com/office/officeart/2018/5/layout/CenteredIconLabelDescriptionList"/>
    <dgm:cxn modelId="{FC43E46A-0031-486A-8E26-621093B54ED0}" type="presParOf" srcId="{3607BF38-C893-4B41-938D-E525CD0D2F69}" destId="{BA2B4C59-7435-40F7-97BB-1454BFB711B5}" srcOrd="3" destOrd="0" presId="urn:microsoft.com/office/officeart/2018/5/layout/CenteredIconLabelDescriptionList"/>
    <dgm:cxn modelId="{EB50A25E-E9E0-450A-ABA1-C65DA99909A7}" type="presParOf" srcId="{3607BF38-C893-4B41-938D-E525CD0D2F69}" destId="{5D6A6295-214D-4698-861E-E17D0151CF81}" srcOrd="4" destOrd="0" presId="urn:microsoft.com/office/officeart/2018/5/layout/CenteredIconLabelDescriptionList"/>
    <dgm:cxn modelId="{F7E8744C-FB46-4373-96B5-CFFC09A11457}" type="presParOf" srcId="{14D0C40D-9AE2-4CB8-8C06-1A5B4AA1DC7B}" destId="{B05EBDE8-3BCC-417C-8FE7-1FB60BBC055C}" srcOrd="1" destOrd="0" presId="urn:microsoft.com/office/officeart/2018/5/layout/CenteredIconLabelDescriptionList"/>
    <dgm:cxn modelId="{9BCEA077-5689-4E4F-8D01-AC730C553A89}" type="presParOf" srcId="{14D0C40D-9AE2-4CB8-8C06-1A5B4AA1DC7B}" destId="{4A85DE78-CE91-4DE2-8E2E-8FFEDAE5507F}" srcOrd="2" destOrd="0" presId="urn:microsoft.com/office/officeart/2018/5/layout/CenteredIconLabelDescriptionList"/>
    <dgm:cxn modelId="{319D0B56-E924-405C-9BAD-C74F562A98E3}" type="presParOf" srcId="{4A85DE78-CE91-4DE2-8E2E-8FFEDAE5507F}" destId="{861B852A-658D-4CDE-8791-3E620CA493CB}" srcOrd="0" destOrd="0" presId="urn:microsoft.com/office/officeart/2018/5/layout/CenteredIconLabelDescriptionList"/>
    <dgm:cxn modelId="{08115D01-7F56-4057-BB3B-97296508460B}" type="presParOf" srcId="{4A85DE78-CE91-4DE2-8E2E-8FFEDAE5507F}" destId="{93831E68-A5FE-4788-B8B1-EED4D7B843B7}" srcOrd="1" destOrd="0" presId="urn:microsoft.com/office/officeart/2018/5/layout/CenteredIconLabelDescriptionList"/>
    <dgm:cxn modelId="{5CCB4D47-99FE-4DF2-935D-39DD6AA1CD29}" type="presParOf" srcId="{4A85DE78-CE91-4DE2-8E2E-8FFEDAE5507F}" destId="{363ACDF5-394E-4D8A-BE25-9ADF4DAC44B1}" srcOrd="2" destOrd="0" presId="urn:microsoft.com/office/officeart/2018/5/layout/CenteredIconLabelDescriptionList"/>
    <dgm:cxn modelId="{F1B8A818-84E4-47CB-86A0-5D42AA86ED97}" type="presParOf" srcId="{4A85DE78-CE91-4DE2-8E2E-8FFEDAE5507F}" destId="{EB37C550-171A-4EEC-BCAC-0F1FF3610A82}" srcOrd="3" destOrd="0" presId="urn:microsoft.com/office/officeart/2018/5/layout/CenteredIconLabelDescriptionList"/>
    <dgm:cxn modelId="{561E369A-2DC1-44AD-990B-82A5F42BB18C}" type="presParOf" srcId="{4A85DE78-CE91-4DE2-8E2E-8FFEDAE5507F}" destId="{0ABDD7B8-2C4C-45F7-912D-CD9FA2C8413A}" srcOrd="4" destOrd="0" presId="urn:microsoft.com/office/officeart/2018/5/layout/CenteredIconLabelDescriptionList"/>
    <dgm:cxn modelId="{E5CEA721-DF12-4779-892E-6D32A548D277}" type="presParOf" srcId="{14D0C40D-9AE2-4CB8-8C06-1A5B4AA1DC7B}" destId="{0E4C9ED4-20D4-45D7-B5F9-13DD59BA66ED}" srcOrd="3" destOrd="0" presId="urn:microsoft.com/office/officeart/2018/5/layout/CenteredIconLabelDescriptionList"/>
    <dgm:cxn modelId="{2539299A-D15B-4B7F-AD2F-E62DB7581FFC}" type="presParOf" srcId="{14D0C40D-9AE2-4CB8-8C06-1A5B4AA1DC7B}" destId="{635256E0-86B4-4C5D-A1FC-FC980C1C2EAD}" srcOrd="4" destOrd="0" presId="urn:microsoft.com/office/officeart/2018/5/layout/CenteredIconLabelDescriptionList"/>
    <dgm:cxn modelId="{87828612-A90D-4476-93F9-70671BB0B95C}" type="presParOf" srcId="{635256E0-86B4-4C5D-A1FC-FC980C1C2EAD}" destId="{893CB913-3929-4CC9-8633-815715A500AE}" srcOrd="0" destOrd="0" presId="urn:microsoft.com/office/officeart/2018/5/layout/CenteredIconLabelDescriptionList"/>
    <dgm:cxn modelId="{D72B0ECE-BE82-4E17-8BC9-7F95763BB4E2}" type="presParOf" srcId="{635256E0-86B4-4C5D-A1FC-FC980C1C2EAD}" destId="{36A6F193-A700-47CC-8EC6-4E5350714ADC}" srcOrd="1" destOrd="0" presId="urn:microsoft.com/office/officeart/2018/5/layout/CenteredIconLabelDescriptionList"/>
    <dgm:cxn modelId="{AA213D6D-5ACD-45E7-AF2F-97D55F0EF546}" type="presParOf" srcId="{635256E0-86B4-4C5D-A1FC-FC980C1C2EAD}" destId="{3E9D78FA-FB05-4AD4-8886-FC8F1C1142C2}" srcOrd="2" destOrd="0" presId="urn:microsoft.com/office/officeart/2018/5/layout/CenteredIconLabelDescriptionList"/>
    <dgm:cxn modelId="{EDA52B84-06DA-4C8D-9233-50B868512272}" type="presParOf" srcId="{635256E0-86B4-4C5D-A1FC-FC980C1C2EAD}" destId="{AF3C2EBA-6015-447C-8375-45519298D089}" srcOrd="3" destOrd="0" presId="urn:microsoft.com/office/officeart/2018/5/layout/CenteredIconLabelDescriptionList"/>
    <dgm:cxn modelId="{441DA568-045D-48F0-9D2B-389ED29BECAC}" type="presParOf" srcId="{635256E0-86B4-4C5D-A1FC-FC980C1C2EAD}" destId="{05140F75-0026-4640-9049-D293C91CEC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43CE1-3916-4494-9373-11611628375E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5D2FD-DC83-4497-A37B-F18960C6A719}">
      <dgm:prSet/>
      <dgm:spPr/>
      <dgm:t>
        <a:bodyPr/>
        <a:lstStyle/>
        <a:p>
          <a:pPr>
            <a:defRPr b="1"/>
          </a:pPr>
          <a:r>
            <a:rPr lang="en-US" dirty="0"/>
            <a:t>Simple</a:t>
          </a:r>
        </a:p>
      </dgm:t>
    </dgm:pt>
    <dgm:pt modelId="{80697209-0756-409C-A19A-816E3CA0A9C5}" type="parTrans" cxnId="{D9CF6A82-5652-4514-B4F5-D2E6189E08DA}">
      <dgm:prSet/>
      <dgm:spPr/>
      <dgm:t>
        <a:bodyPr/>
        <a:lstStyle/>
        <a:p>
          <a:endParaRPr lang="en-US"/>
        </a:p>
      </dgm:t>
    </dgm:pt>
    <dgm:pt modelId="{76E5F4AC-4A0F-487D-8E71-DCB992C04576}" type="sibTrans" cxnId="{D9CF6A82-5652-4514-B4F5-D2E6189E08DA}">
      <dgm:prSet/>
      <dgm:spPr/>
      <dgm:t>
        <a:bodyPr/>
        <a:lstStyle/>
        <a:p>
          <a:endParaRPr lang="en-US"/>
        </a:p>
      </dgm:t>
    </dgm:pt>
    <dgm:pt modelId="{11553456-8FCF-46D0-BF61-E2939E3080DA}">
      <dgm:prSet/>
      <dgm:spPr/>
      <dgm:t>
        <a:bodyPr/>
        <a:lstStyle/>
        <a:p>
          <a:r>
            <a:rPr lang="en-US" altLang="en-US" dirty="0"/>
            <a:t>Refined</a:t>
          </a:r>
          <a:endParaRPr lang="en-US" dirty="0"/>
        </a:p>
      </dgm:t>
    </dgm:pt>
    <dgm:pt modelId="{4FDDF0E3-27AD-4F93-9A25-7875A5BC6C39}" type="parTrans" cxnId="{05A0F0B7-4A2A-4650-BE57-5578923D14E8}">
      <dgm:prSet/>
      <dgm:spPr/>
      <dgm:t>
        <a:bodyPr/>
        <a:lstStyle/>
        <a:p>
          <a:endParaRPr lang="en-US"/>
        </a:p>
      </dgm:t>
    </dgm:pt>
    <dgm:pt modelId="{089E17E7-EE01-45BD-BECD-A046A8D54266}" type="sibTrans" cxnId="{05A0F0B7-4A2A-4650-BE57-5578923D14E8}">
      <dgm:prSet/>
      <dgm:spPr/>
      <dgm:t>
        <a:bodyPr/>
        <a:lstStyle/>
        <a:p>
          <a:endParaRPr lang="en-US"/>
        </a:p>
      </dgm:t>
    </dgm:pt>
    <dgm:pt modelId="{8E615DC2-B07E-42A8-86AB-90AA6F904522}">
      <dgm:prSet/>
      <dgm:spPr/>
      <dgm:t>
        <a:bodyPr/>
        <a:lstStyle/>
        <a:p>
          <a:pPr>
            <a:defRPr b="1"/>
          </a:pPr>
          <a:r>
            <a:rPr lang="en-US" dirty="0"/>
            <a:t>Complex</a:t>
          </a:r>
        </a:p>
      </dgm:t>
    </dgm:pt>
    <dgm:pt modelId="{1E7096C6-AC0C-4E52-A3FC-CCD843FB9594}" type="parTrans" cxnId="{DC28E229-BD2C-413F-8EF1-18136BA76BDF}">
      <dgm:prSet/>
      <dgm:spPr/>
      <dgm:t>
        <a:bodyPr/>
        <a:lstStyle/>
        <a:p>
          <a:endParaRPr lang="en-US"/>
        </a:p>
      </dgm:t>
    </dgm:pt>
    <dgm:pt modelId="{B6741BFC-68A6-499E-BB15-24FA4D5EB84E}" type="sibTrans" cxnId="{DC28E229-BD2C-413F-8EF1-18136BA76BDF}">
      <dgm:prSet/>
      <dgm:spPr/>
      <dgm:t>
        <a:bodyPr/>
        <a:lstStyle/>
        <a:p>
          <a:endParaRPr lang="en-US"/>
        </a:p>
      </dgm:t>
    </dgm:pt>
    <dgm:pt modelId="{33E9FFEE-1F19-4903-838E-8A16300CFCCF}">
      <dgm:prSet/>
      <dgm:spPr/>
      <dgm:t>
        <a:bodyPr/>
        <a:lstStyle/>
        <a:p>
          <a:r>
            <a:rPr lang="en-US" dirty="0"/>
            <a:t>Whole grains</a:t>
          </a:r>
        </a:p>
      </dgm:t>
    </dgm:pt>
    <dgm:pt modelId="{9495DBC0-DA11-4896-A31D-BDC4E7CDEA75}" type="parTrans" cxnId="{654CC337-E8B1-46AD-9B31-DCC077CEC940}">
      <dgm:prSet/>
      <dgm:spPr/>
      <dgm:t>
        <a:bodyPr/>
        <a:lstStyle/>
        <a:p>
          <a:endParaRPr lang="en-US"/>
        </a:p>
      </dgm:t>
    </dgm:pt>
    <dgm:pt modelId="{47D6620E-0801-496D-AB16-F7CF610E29E2}" type="sibTrans" cxnId="{654CC337-E8B1-46AD-9B31-DCC077CEC940}">
      <dgm:prSet/>
      <dgm:spPr/>
      <dgm:t>
        <a:bodyPr/>
        <a:lstStyle/>
        <a:p>
          <a:endParaRPr lang="en-US"/>
        </a:p>
      </dgm:t>
    </dgm:pt>
    <dgm:pt modelId="{3A005440-7D42-47BE-8DCE-3C18708EDADA}">
      <dgm:prSet/>
      <dgm:spPr/>
      <dgm:t>
        <a:bodyPr/>
        <a:lstStyle/>
        <a:p>
          <a:r>
            <a:rPr lang="en-US" altLang="en-US" dirty="0"/>
            <a:t>Candy</a:t>
          </a:r>
        </a:p>
      </dgm:t>
    </dgm:pt>
    <dgm:pt modelId="{22F300F2-D2E1-4471-9708-D3D91A8FB479}" type="parTrans" cxnId="{CBB67A0A-67B1-4E16-BD97-63DC95631D13}">
      <dgm:prSet/>
      <dgm:spPr/>
      <dgm:t>
        <a:bodyPr/>
        <a:lstStyle/>
        <a:p>
          <a:endParaRPr lang="en-US"/>
        </a:p>
      </dgm:t>
    </dgm:pt>
    <dgm:pt modelId="{DBEF7E13-31AE-49E4-AF6A-4F4444777D12}" type="sibTrans" cxnId="{CBB67A0A-67B1-4E16-BD97-63DC95631D13}">
      <dgm:prSet/>
      <dgm:spPr/>
      <dgm:t>
        <a:bodyPr/>
        <a:lstStyle/>
        <a:p>
          <a:endParaRPr lang="en-US"/>
        </a:p>
      </dgm:t>
    </dgm:pt>
    <dgm:pt modelId="{AA93A2E8-A7E9-4175-AA6C-701C3E6AA896}">
      <dgm:prSet/>
      <dgm:spPr/>
      <dgm:t>
        <a:bodyPr/>
        <a:lstStyle/>
        <a:p>
          <a:r>
            <a:rPr lang="en-US" altLang="en-US" dirty="0"/>
            <a:t>Desserts</a:t>
          </a:r>
        </a:p>
      </dgm:t>
    </dgm:pt>
    <dgm:pt modelId="{C8709BBE-60B4-4B82-8D9C-D2FB8AD2AE4E}" type="parTrans" cxnId="{1C874177-3888-4B7F-ABDE-B978B41D20A2}">
      <dgm:prSet/>
      <dgm:spPr/>
      <dgm:t>
        <a:bodyPr/>
        <a:lstStyle/>
        <a:p>
          <a:endParaRPr lang="en-US"/>
        </a:p>
      </dgm:t>
    </dgm:pt>
    <dgm:pt modelId="{6A624678-5AB9-42DD-B978-C5ABF4747E3E}" type="sibTrans" cxnId="{1C874177-3888-4B7F-ABDE-B978B41D20A2}">
      <dgm:prSet/>
      <dgm:spPr/>
      <dgm:t>
        <a:bodyPr/>
        <a:lstStyle/>
        <a:p>
          <a:endParaRPr lang="en-US"/>
        </a:p>
      </dgm:t>
    </dgm:pt>
    <dgm:pt modelId="{B65CC9CC-754D-46B5-AA26-314B96FA57C8}">
      <dgm:prSet/>
      <dgm:spPr/>
      <dgm:t>
        <a:bodyPr/>
        <a:lstStyle/>
        <a:p>
          <a:r>
            <a:rPr lang="en-US" altLang="en-US" dirty="0"/>
            <a:t>Sweetened beverages</a:t>
          </a:r>
        </a:p>
      </dgm:t>
    </dgm:pt>
    <dgm:pt modelId="{0131D82B-351C-48B0-A3D0-D250B7CAC313}" type="parTrans" cxnId="{DA9A89EC-A2F6-4AA0-84F2-643EABAA3500}">
      <dgm:prSet/>
      <dgm:spPr/>
      <dgm:t>
        <a:bodyPr/>
        <a:lstStyle/>
        <a:p>
          <a:endParaRPr lang="en-US"/>
        </a:p>
      </dgm:t>
    </dgm:pt>
    <dgm:pt modelId="{480F1AF9-46F7-4EBA-83F1-AAC6679D22F7}" type="sibTrans" cxnId="{DA9A89EC-A2F6-4AA0-84F2-643EABAA3500}">
      <dgm:prSet/>
      <dgm:spPr/>
      <dgm:t>
        <a:bodyPr/>
        <a:lstStyle/>
        <a:p>
          <a:endParaRPr lang="en-US"/>
        </a:p>
      </dgm:t>
    </dgm:pt>
    <dgm:pt modelId="{2C8980D7-52D4-42A4-AF92-A8BC00224CE2}">
      <dgm:prSet/>
      <dgm:spPr/>
      <dgm:t>
        <a:bodyPr/>
        <a:lstStyle/>
        <a:p>
          <a:r>
            <a:rPr lang="en-US"/>
            <a:t>Starchy vegetables</a:t>
          </a:r>
          <a:endParaRPr lang="en-US" dirty="0"/>
        </a:p>
      </dgm:t>
    </dgm:pt>
    <dgm:pt modelId="{300433C6-44E8-4B0B-8CED-A9F4CF023990}" type="parTrans" cxnId="{6EC8A75F-9E24-4636-950F-446298949CA1}">
      <dgm:prSet/>
      <dgm:spPr/>
      <dgm:t>
        <a:bodyPr/>
        <a:lstStyle/>
        <a:p>
          <a:endParaRPr lang="en-US"/>
        </a:p>
      </dgm:t>
    </dgm:pt>
    <dgm:pt modelId="{F8E633FB-89A3-4FDA-9B4A-4066335C229D}" type="sibTrans" cxnId="{6EC8A75F-9E24-4636-950F-446298949CA1}">
      <dgm:prSet/>
      <dgm:spPr/>
      <dgm:t>
        <a:bodyPr/>
        <a:lstStyle/>
        <a:p>
          <a:endParaRPr lang="en-US"/>
        </a:p>
      </dgm:t>
    </dgm:pt>
    <dgm:pt modelId="{25E6E6E5-5D5A-4AA1-AAFA-426CF5028268}">
      <dgm:prSet/>
      <dgm:spPr/>
      <dgm:t>
        <a:bodyPr/>
        <a:lstStyle/>
        <a:p>
          <a:r>
            <a:rPr lang="en-US" dirty="0"/>
            <a:t>Legumes</a:t>
          </a:r>
        </a:p>
      </dgm:t>
    </dgm:pt>
    <dgm:pt modelId="{7558AAAB-4EED-4F40-AE52-9283F039EA56}" type="parTrans" cxnId="{56E68B86-A089-4422-8D58-9AC2135B8CA8}">
      <dgm:prSet/>
      <dgm:spPr/>
      <dgm:t>
        <a:bodyPr/>
        <a:lstStyle/>
        <a:p>
          <a:endParaRPr lang="en-US"/>
        </a:p>
      </dgm:t>
    </dgm:pt>
    <dgm:pt modelId="{6F9E185D-BB5B-4F53-BC4D-3237C5D68484}" type="sibTrans" cxnId="{56E68B86-A089-4422-8D58-9AC2135B8CA8}">
      <dgm:prSet/>
      <dgm:spPr/>
      <dgm:t>
        <a:bodyPr/>
        <a:lstStyle/>
        <a:p>
          <a:endParaRPr lang="en-US"/>
        </a:p>
      </dgm:t>
    </dgm:pt>
    <dgm:pt modelId="{09D4F26F-B177-48DB-B19F-61444F9C43D8}">
      <dgm:prSet/>
      <dgm:spPr/>
      <dgm:t>
        <a:bodyPr/>
        <a:lstStyle/>
        <a:p>
          <a:r>
            <a:rPr lang="en-US" dirty="0"/>
            <a:t>Natural</a:t>
          </a:r>
        </a:p>
      </dgm:t>
    </dgm:pt>
    <dgm:pt modelId="{81FB22D0-8C36-4266-BCE9-5778D8449631}" type="parTrans" cxnId="{13F59CCF-103E-4887-9BD7-AC8D31C91E78}">
      <dgm:prSet/>
      <dgm:spPr/>
      <dgm:t>
        <a:bodyPr/>
        <a:lstStyle/>
        <a:p>
          <a:endParaRPr lang="en-US"/>
        </a:p>
      </dgm:t>
    </dgm:pt>
    <dgm:pt modelId="{6B193408-68A6-4F78-AB8A-F8E6DD450924}" type="sibTrans" cxnId="{13F59CCF-103E-4887-9BD7-AC8D31C91E78}">
      <dgm:prSet/>
      <dgm:spPr/>
      <dgm:t>
        <a:bodyPr/>
        <a:lstStyle/>
        <a:p>
          <a:endParaRPr lang="en-US"/>
        </a:p>
      </dgm:t>
    </dgm:pt>
    <dgm:pt modelId="{9A995E78-E5C2-495A-98AE-AFDBEE18892B}">
      <dgm:prSet/>
      <dgm:spPr/>
      <dgm:t>
        <a:bodyPr/>
        <a:lstStyle/>
        <a:p>
          <a:r>
            <a:rPr lang="en-US" altLang="en-US" dirty="0"/>
            <a:t>Table sugar</a:t>
          </a:r>
          <a:endParaRPr lang="en-US" dirty="0"/>
        </a:p>
      </dgm:t>
    </dgm:pt>
    <dgm:pt modelId="{57431096-E5AC-4E72-A32F-30D35973FD67}" type="parTrans" cxnId="{ACE70F3C-C77C-4704-84BB-218F9576154B}">
      <dgm:prSet/>
      <dgm:spPr/>
      <dgm:t>
        <a:bodyPr/>
        <a:lstStyle/>
        <a:p>
          <a:endParaRPr lang="en-US"/>
        </a:p>
      </dgm:t>
    </dgm:pt>
    <dgm:pt modelId="{29B45BD7-C166-47EB-B172-6475E9512A5E}" type="sibTrans" cxnId="{ACE70F3C-C77C-4704-84BB-218F9576154B}">
      <dgm:prSet/>
      <dgm:spPr/>
      <dgm:t>
        <a:bodyPr/>
        <a:lstStyle/>
        <a:p>
          <a:endParaRPr lang="en-US"/>
        </a:p>
      </dgm:t>
    </dgm:pt>
    <dgm:pt modelId="{0AE3E4E2-BBE8-4BD3-8FB0-50C97A7D6D0A}">
      <dgm:prSet/>
      <dgm:spPr/>
      <dgm:t>
        <a:bodyPr/>
        <a:lstStyle/>
        <a:p>
          <a:r>
            <a:rPr lang="en-US" dirty="0"/>
            <a:t>Fruit</a:t>
          </a:r>
        </a:p>
      </dgm:t>
    </dgm:pt>
    <dgm:pt modelId="{517AFB67-8C7D-4649-9442-1973FE7CB9FE}" type="parTrans" cxnId="{2359FBBE-B6C3-45E7-816E-4F212C9180B5}">
      <dgm:prSet/>
      <dgm:spPr/>
      <dgm:t>
        <a:bodyPr/>
        <a:lstStyle/>
        <a:p>
          <a:endParaRPr lang="en-US"/>
        </a:p>
      </dgm:t>
    </dgm:pt>
    <dgm:pt modelId="{4CFFB2F8-3E7A-4D1D-BA2A-CC8DAE47D883}" type="sibTrans" cxnId="{2359FBBE-B6C3-45E7-816E-4F212C9180B5}">
      <dgm:prSet/>
      <dgm:spPr/>
      <dgm:t>
        <a:bodyPr/>
        <a:lstStyle/>
        <a:p>
          <a:endParaRPr lang="en-US"/>
        </a:p>
      </dgm:t>
    </dgm:pt>
    <dgm:pt modelId="{0C96AE06-8E99-4D3D-8101-E03136D83734}">
      <dgm:prSet/>
      <dgm:spPr/>
      <dgm:t>
        <a:bodyPr/>
        <a:lstStyle/>
        <a:p>
          <a:r>
            <a:rPr lang="en-US" dirty="0"/>
            <a:t>Milk</a:t>
          </a:r>
        </a:p>
      </dgm:t>
    </dgm:pt>
    <dgm:pt modelId="{0E83144F-564C-4906-844E-44492607D36B}" type="parTrans" cxnId="{7FD0D420-33D9-4DA1-B95A-DC371BD0E4BD}">
      <dgm:prSet/>
      <dgm:spPr/>
      <dgm:t>
        <a:bodyPr/>
        <a:lstStyle/>
        <a:p>
          <a:endParaRPr lang="en-US"/>
        </a:p>
      </dgm:t>
    </dgm:pt>
    <dgm:pt modelId="{54002F73-EF21-4AB7-BE1B-89343AF6AB08}" type="sibTrans" cxnId="{7FD0D420-33D9-4DA1-B95A-DC371BD0E4BD}">
      <dgm:prSet/>
      <dgm:spPr/>
      <dgm:t>
        <a:bodyPr/>
        <a:lstStyle/>
        <a:p>
          <a:endParaRPr lang="en-US"/>
        </a:p>
      </dgm:t>
    </dgm:pt>
    <dgm:pt modelId="{0C9F4911-EF29-412A-A15A-8439FC38B54D}" type="pres">
      <dgm:prSet presAssocID="{60C43CE1-3916-4494-9373-11611628375E}" presName="Name0" presStyleCnt="0">
        <dgm:presLayoutVars>
          <dgm:dir/>
          <dgm:animLvl val="lvl"/>
          <dgm:resizeHandles val="exact"/>
        </dgm:presLayoutVars>
      </dgm:prSet>
      <dgm:spPr/>
    </dgm:pt>
    <dgm:pt modelId="{638F87A7-92FB-4946-940E-74234F056B5B}" type="pres">
      <dgm:prSet presAssocID="{E085D2FD-DC83-4497-A37B-F18960C6A719}" presName="composite" presStyleCnt="0"/>
      <dgm:spPr/>
    </dgm:pt>
    <dgm:pt modelId="{ED801B85-1F6D-499B-8231-88C9D606BC24}" type="pres">
      <dgm:prSet presAssocID="{E085D2FD-DC83-4497-A37B-F18960C6A7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546A84C-734A-4ED2-AC64-703A309D118A}" type="pres">
      <dgm:prSet presAssocID="{E085D2FD-DC83-4497-A37B-F18960C6A719}" presName="desTx" presStyleLbl="alignAccFollowNode1" presStyleIdx="0" presStyleCnt="2">
        <dgm:presLayoutVars>
          <dgm:bulletEnabled val="1"/>
        </dgm:presLayoutVars>
      </dgm:prSet>
      <dgm:spPr/>
    </dgm:pt>
    <dgm:pt modelId="{9960C040-A21D-41A7-8530-E16D4D1314D5}" type="pres">
      <dgm:prSet presAssocID="{76E5F4AC-4A0F-487D-8E71-DCB992C04576}" presName="space" presStyleCnt="0"/>
      <dgm:spPr/>
    </dgm:pt>
    <dgm:pt modelId="{3FFFD228-F8E8-4A7B-A39D-FCAEB8070B78}" type="pres">
      <dgm:prSet presAssocID="{8E615DC2-B07E-42A8-86AB-90AA6F904522}" presName="composite" presStyleCnt="0"/>
      <dgm:spPr/>
    </dgm:pt>
    <dgm:pt modelId="{1004CD9A-C4A0-4495-AC8E-14E161DDDF42}" type="pres">
      <dgm:prSet presAssocID="{8E615DC2-B07E-42A8-86AB-90AA6F9045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41A4561-17D1-4DBE-BDCB-053B5C22703E}" type="pres">
      <dgm:prSet presAssocID="{8E615DC2-B07E-42A8-86AB-90AA6F9045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BB67A0A-67B1-4E16-BD97-63DC95631D13}" srcId="{11553456-8FCF-46D0-BF61-E2939E3080DA}" destId="{3A005440-7D42-47BE-8DCE-3C18708EDADA}" srcOrd="1" destOrd="0" parTransId="{22F300F2-D2E1-4471-9708-D3D91A8FB479}" sibTransId="{DBEF7E13-31AE-49E4-AF6A-4F4444777D12}"/>
    <dgm:cxn modelId="{0A11201F-8DA4-43CA-A022-FE1FE06FF16E}" type="presOf" srcId="{B65CC9CC-754D-46B5-AA26-314B96FA57C8}" destId="{6546A84C-734A-4ED2-AC64-703A309D118A}" srcOrd="0" destOrd="7" presId="urn:microsoft.com/office/officeart/2005/8/layout/hList1"/>
    <dgm:cxn modelId="{7FD0D420-33D9-4DA1-B95A-DC371BD0E4BD}" srcId="{09D4F26F-B177-48DB-B19F-61444F9C43D8}" destId="{0C96AE06-8E99-4D3D-8101-E03136D83734}" srcOrd="1" destOrd="0" parTransId="{0E83144F-564C-4906-844E-44492607D36B}" sibTransId="{54002F73-EF21-4AB7-BE1B-89343AF6AB08}"/>
    <dgm:cxn modelId="{DC28E229-BD2C-413F-8EF1-18136BA76BDF}" srcId="{60C43CE1-3916-4494-9373-11611628375E}" destId="{8E615DC2-B07E-42A8-86AB-90AA6F904522}" srcOrd="1" destOrd="0" parTransId="{1E7096C6-AC0C-4E52-A3FC-CCD843FB9594}" sibTransId="{B6741BFC-68A6-499E-BB15-24FA4D5EB84E}"/>
    <dgm:cxn modelId="{654CC337-E8B1-46AD-9B31-DCC077CEC940}" srcId="{8E615DC2-B07E-42A8-86AB-90AA6F904522}" destId="{33E9FFEE-1F19-4903-838E-8A16300CFCCF}" srcOrd="0" destOrd="0" parTransId="{9495DBC0-DA11-4896-A31D-BDC4E7CDEA75}" sibTransId="{47D6620E-0801-496D-AB16-F7CF610E29E2}"/>
    <dgm:cxn modelId="{ACE70F3C-C77C-4704-84BB-218F9576154B}" srcId="{11553456-8FCF-46D0-BF61-E2939E3080DA}" destId="{9A995E78-E5C2-495A-98AE-AFDBEE18892B}" srcOrd="0" destOrd="0" parTransId="{57431096-E5AC-4E72-A32F-30D35973FD67}" sibTransId="{29B45BD7-C166-47EB-B172-6475E9512A5E}"/>
    <dgm:cxn modelId="{6EC8A75F-9E24-4636-950F-446298949CA1}" srcId="{8E615DC2-B07E-42A8-86AB-90AA6F904522}" destId="{2C8980D7-52D4-42A4-AF92-A8BC00224CE2}" srcOrd="1" destOrd="0" parTransId="{300433C6-44E8-4B0B-8CED-A9F4CF023990}" sibTransId="{F8E633FB-89A3-4FDA-9B4A-4066335C229D}"/>
    <dgm:cxn modelId="{69CDC061-3BFD-435C-9833-54AE85F45FD0}" type="presOf" srcId="{AA93A2E8-A7E9-4175-AA6C-701C3E6AA896}" destId="{6546A84C-734A-4ED2-AC64-703A309D118A}" srcOrd="0" destOrd="6" presId="urn:microsoft.com/office/officeart/2005/8/layout/hList1"/>
    <dgm:cxn modelId="{F3E44566-6AC8-44D6-B97B-8BD994DF5182}" type="presOf" srcId="{8E615DC2-B07E-42A8-86AB-90AA6F904522}" destId="{1004CD9A-C4A0-4495-AC8E-14E161DDDF42}" srcOrd="0" destOrd="0" presId="urn:microsoft.com/office/officeart/2005/8/layout/hList1"/>
    <dgm:cxn modelId="{28E3A247-3659-4621-92BA-015B600CAB93}" type="presOf" srcId="{60C43CE1-3916-4494-9373-11611628375E}" destId="{0C9F4911-EF29-412A-A15A-8439FC38B54D}" srcOrd="0" destOrd="0" presId="urn:microsoft.com/office/officeart/2005/8/layout/hList1"/>
    <dgm:cxn modelId="{40909C6E-9E8A-4C45-96F6-D458FC49B764}" type="presOf" srcId="{E085D2FD-DC83-4497-A37B-F18960C6A719}" destId="{ED801B85-1F6D-499B-8231-88C9D606BC24}" srcOrd="0" destOrd="0" presId="urn:microsoft.com/office/officeart/2005/8/layout/hList1"/>
    <dgm:cxn modelId="{5FF47E72-B4F9-4BC1-98E8-15C704AFBA8E}" type="presOf" srcId="{09D4F26F-B177-48DB-B19F-61444F9C43D8}" destId="{6546A84C-734A-4ED2-AC64-703A309D118A}" srcOrd="0" destOrd="0" presId="urn:microsoft.com/office/officeart/2005/8/layout/hList1"/>
    <dgm:cxn modelId="{1C874177-3888-4B7F-ABDE-B978B41D20A2}" srcId="{11553456-8FCF-46D0-BF61-E2939E3080DA}" destId="{AA93A2E8-A7E9-4175-AA6C-701C3E6AA896}" srcOrd="2" destOrd="0" parTransId="{C8709BBE-60B4-4B82-8D9C-D2FB8AD2AE4E}" sibTransId="{6A624678-5AB9-42DD-B978-C5ABF4747E3E}"/>
    <dgm:cxn modelId="{80DDDE78-8C00-4C0E-8ADC-C33DA63F8897}" type="presOf" srcId="{3A005440-7D42-47BE-8DCE-3C18708EDADA}" destId="{6546A84C-734A-4ED2-AC64-703A309D118A}" srcOrd="0" destOrd="5" presId="urn:microsoft.com/office/officeart/2005/8/layout/hList1"/>
    <dgm:cxn modelId="{D9CF6A82-5652-4514-B4F5-D2E6189E08DA}" srcId="{60C43CE1-3916-4494-9373-11611628375E}" destId="{E085D2FD-DC83-4497-A37B-F18960C6A719}" srcOrd="0" destOrd="0" parTransId="{80697209-0756-409C-A19A-816E3CA0A9C5}" sibTransId="{76E5F4AC-4A0F-487D-8E71-DCB992C04576}"/>
    <dgm:cxn modelId="{56E68B86-A089-4422-8D58-9AC2135B8CA8}" srcId="{8E615DC2-B07E-42A8-86AB-90AA6F904522}" destId="{25E6E6E5-5D5A-4AA1-AAFA-426CF5028268}" srcOrd="2" destOrd="0" parTransId="{7558AAAB-4EED-4F40-AE52-9283F039EA56}" sibTransId="{6F9E185D-BB5B-4F53-BC4D-3237C5D68484}"/>
    <dgm:cxn modelId="{D6B72189-28C9-4DF8-A552-049FCE76415D}" type="presOf" srcId="{9A995E78-E5C2-495A-98AE-AFDBEE18892B}" destId="{6546A84C-734A-4ED2-AC64-703A309D118A}" srcOrd="0" destOrd="4" presId="urn:microsoft.com/office/officeart/2005/8/layout/hList1"/>
    <dgm:cxn modelId="{5AE6688B-CDAB-4B89-B7DD-CEFF72E69223}" type="presOf" srcId="{11553456-8FCF-46D0-BF61-E2939E3080DA}" destId="{6546A84C-734A-4ED2-AC64-703A309D118A}" srcOrd="0" destOrd="3" presId="urn:microsoft.com/office/officeart/2005/8/layout/hList1"/>
    <dgm:cxn modelId="{96AC778F-EA3A-4604-82CD-ADD7564D3BC0}" type="presOf" srcId="{0C96AE06-8E99-4D3D-8101-E03136D83734}" destId="{6546A84C-734A-4ED2-AC64-703A309D118A}" srcOrd="0" destOrd="2" presId="urn:microsoft.com/office/officeart/2005/8/layout/hList1"/>
    <dgm:cxn modelId="{4C7D0196-9CD7-4AFB-BA16-2644BC9743FD}" type="presOf" srcId="{33E9FFEE-1F19-4903-838E-8A16300CFCCF}" destId="{041A4561-17D1-4DBE-BDCB-053B5C22703E}" srcOrd="0" destOrd="0" presId="urn:microsoft.com/office/officeart/2005/8/layout/hList1"/>
    <dgm:cxn modelId="{E8F2DBAF-6B18-4E92-9B72-6B9897C662F1}" type="presOf" srcId="{0AE3E4E2-BBE8-4BD3-8FB0-50C97A7D6D0A}" destId="{6546A84C-734A-4ED2-AC64-703A309D118A}" srcOrd="0" destOrd="1" presId="urn:microsoft.com/office/officeart/2005/8/layout/hList1"/>
    <dgm:cxn modelId="{05A0F0B7-4A2A-4650-BE57-5578923D14E8}" srcId="{E085D2FD-DC83-4497-A37B-F18960C6A719}" destId="{11553456-8FCF-46D0-BF61-E2939E3080DA}" srcOrd="1" destOrd="0" parTransId="{4FDDF0E3-27AD-4F93-9A25-7875A5BC6C39}" sibTransId="{089E17E7-EE01-45BD-BECD-A046A8D54266}"/>
    <dgm:cxn modelId="{2359FBBE-B6C3-45E7-816E-4F212C9180B5}" srcId="{09D4F26F-B177-48DB-B19F-61444F9C43D8}" destId="{0AE3E4E2-BBE8-4BD3-8FB0-50C97A7D6D0A}" srcOrd="0" destOrd="0" parTransId="{517AFB67-8C7D-4649-9442-1973FE7CB9FE}" sibTransId="{4CFFB2F8-3E7A-4D1D-BA2A-CC8DAE47D883}"/>
    <dgm:cxn modelId="{13F59CCF-103E-4887-9BD7-AC8D31C91E78}" srcId="{E085D2FD-DC83-4497-A37B-F18960C6A719}" destId="{09D4F26F-B177-48DB-B19F-61444F9C43D8}" srcOrd="0" destOrd="0" parTransId="{81FB22D0-8C36-4266-BCE9-5778D8449631}" sibTransId="{6B193408-68A6-4F78-AB8A-F8E6DD450924}"/>
    <dgm:cxn modelId="{D6F3EEDF-2A9C-479E-AA6B-1BFF101052FB}" type="presOf" srcId="{2C8980D7-52D4-42A4-AF92-A8BC00224CE2}" destId="{041A4561-17D1-4DBE-BDCB-053B5C22703E}" srcOrd="0" destOrd="1" presId="urn:microsoft.com/office/officeart/2005/8/layout/hList1"/>
    <dgm:cxn modelId="{6D4754E1-B736-4CBC-894A-D4F1A7A92701}" type="presOf" srcId="{25E6E6E5-5D5A-4AA1-AAFA-426CF5028268}" destId="{041A4561-17D1-4DBE-BDCB-053B5C22703E}" srcOrd="0" destOrd="2" presId="urn:microsoft.com/office/officeart/2005/8/layout/hList1"/>
    <dgm:cxn modelId="{DA9A89EC-A2F6-4AA0-84F2-643EABAA3500}" srcId="{11553456-8FCF-46D0-BF61-E2939E3080DA}" destId="{B65CC9CC-754D-46B5-AA26-314B96FA57C8}" srcOrd="3" destOrd="0" parTransId="{0131D82B-351C-48B0-A3D0-D250B7CAC313}" sibTransId="{480F1AF9-46F7-4EBA-83F1-AAC6679D22F7}"/>
    <dgm:cxn modelId="{19ECB5D7-2FA5-4769-B7A0-6DAB8054387D}" type="presParOf" srcId="{0C9F4911-EF29-412A-A15A-8439FC38B54D}" destId="{638F87A7-92FB-4946-940E-74234F056B5B}" srcOrd="0" destOrd="0" presId="urn:microsoft.com/office/officeart/2005/8/layout/hList1"/>
    <dgm:cxn modelId="{428E9F37-876E-4598-8926-B95D73E150B4}" type="presParOf" srcId="{638F87A7-92FB-4946-940E-74234F056B5B}" destId="{ED801B85-1F6D-499B-8231-88C9D606BC24}" srcOrd="0" destOrd="0" presId="urn:microsoft.com/office/officeart/2005/8/layout/hList1"/>
    <dgm:cxn modelId="{7CC4D4DF-A610-4E4D-A3CE-4F2BC3451DAE}" type="presParOf" srcId="{638F87A7-92FB-4946-940E-74234F056B5B}" destId="{6546A84C-734A-4ED2-AC64-703A309D118A}" srcOrd="1" destOrd="0" presId="urn:microsoft.com/office/officeart/2005/8/layout/hList1"/>
    <dgm:cxn modelId="{4332D652-1BF0-420F-85CA-2FCFE92BA084}" type="presParOf" srcId="{0C9F4911-EF29-412A-A15A-8439FC38B54D}" destId="{9960C040-A21D-41A7-8530-E16D4D1314D5}" srcOrd="1" destOrd="0" presId="urn:microsoft.com/office/officeart/2005/8/layout/hList1"/>
    <dgm:cxn modelId="{3D6DF40F-C98F-4786-B6AD-0DE9AA769B33}" type="presParOf" srcId="{0C9F4911-EF29-412A-A15A-8439FC38B54D}" destId="{3FFFD228-F8E8-4A7B-A39D-FCAEB8070B78}" srcOrd="2" destOrd="0" presId="urn:microsoft.com/office/officeart/2005/8/layout/hList1"/>
    <dgm:cxn modelId="{6AD0781B-D8D9-4357-AF72-31AD4E1CA6E0}" type="presParOf" srcId="{3FFFD228-F8E8-4A7B-A39D-FCAEB8070B78}" destId="{1004CD9A-C4A0-4495-AC8E-14E161DDDF42}" srcOrd="0" destOrd="0" presId="urn:microsoft.com/office/officeart/2005/8/layout/hList1"/>
    <dgm:cxn modelId="{C52975D2-4590-420F-9E0A-FF5614669FE5}" type="presParOf" srcId="{3FFFD228-F8E8-4A7B-A39D-FCAEB8070B78}" destId="{041A4561-17D1-4DBE-BDCB-053B5C2270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CDF2-A412-4DE8-9F4D-6FE02C6CF815}">
      <dsp:nvSpPr>
        <dsp:cNvPr id="0" name=""/>
        <dsp:cNvSpPr/>
      </dsp:nvSpPr>
      <dsp:spPr>
        <a:xfrm>
          <a:off x="951142" y="485304"/>
          <a:ext cx="1017351" cy="1017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53013-FE82-487C-994C-297411759583}">
      <dsp:nvSpPr>
        <dsp:cNvPr id="0" name=""/>
        <dsp:cNvSpPr/>
      </dsp:nvSpPr>
      <dsp:spPr>
        <a:xfrm>
          <a:off x="6458" y="1641133"/>
          <a:ext cx="2906718" cy="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Fruit</a:t>
          </a:r>
        </a:p>
      </dsp:txBody>
      <dsp:txXfrm>
        <a:off x="6458" y="1641133"/>
        <a:ext cx="2906718" cy="436007"/>
      </dsp:txXfrm>
    </dsp:sp>
    <dsp:sp modelId="{5D6A6295-214D-4698-861E-E17D0151CF81}">
      <dsp:nvSpPr>
        <dsp:cNvPr id="0" name=""/>
        <dsp:cNvSpPr/>
      </dsp:nvSpPr>
      <dsp:spPr>
        <a:xfrm>
          <a:off x="6458" y="2141548"/>
          <a:ext cx="2906718" cy="1564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½ large banana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 small apple/orange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 ¼ c of watermelon or strawberries</a:t>
          </a:r>
        </a:p>
      </dsp:txBody>
      <dsp:txXfrm>
        <a:off x="6458" y="2141548"/>
        <a:ext cx="2906718" cy="1564146"/>
      </dsp:txXfrm>
    </dsp:sp>
    <dsp:sp modelId="{861B852A-658D-4CDE-8791-3E620CA493CB}">
      <dsp:nvSpPr>
        <dsp:cNvPr id="0" name=""/>
        <dsp:cNvSpPr/>
      </dsp:nvSpPr>
      <dsp:spPr>
        <a:xfrm>
          <a:off x="4316645" y="457205"/>
          <a:ext cx="1017351" cy="1017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ACDF5-394E-4D8A-BE25-9ADF4DAC44B1}">
      <dsp:nvSpPr>
        <dsp:cNvPr id="0" name=""/>
        <dsp:cNvSpPr/>
      </dsp:nvSpPr>
      <dsp:spPr>
        <a:xfrm>
          <a:off x="3421853" y="1641133"/>
          <a:ext cx="2906718" cy="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Starches</a:t>
          </a:r>
        </a:p>
      </dsp:txBody>
      <dsp:txXfrm>
        <a:off x="3421853" y="1641133"/>
        <a:ext cx="2906718" cy="436007"/>
      </dsp:txXfrm>
    </dsp:sp>
    <dsp:sp modelId="{0ABDD7B8-2C4C-45F7-912D-CD9FA2C8413A}">
      <dsp:nvSpPr>
        <dsp:cNvPr id="0" name=""/>
        <dsp:cNvSpPr/>
      </dsp:nvSpPr>
      <dsp:spPr>
        <a:xfrm>
          <a:off x="3421853" y="2141548"/>
          <a:ext cx="2906718" cy="1564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 slice bread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1/3 c cooked rice or pasta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½ c beans/potatoes/peas/corn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6” tortilla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6 saltines</a:t>
          </a:r>
        </a:p>
      </dsp:txBody>
      <dsp:txXfrm>
        <a:off x="3421853" y="2141548"/>
        <a:ext cx="2906718" cy="1564146"/>
      </dsp:txXfrm>
    </dsp:sp>
    <dsp:sp modelId="{893CB913-3929-4CC9-8633-815715A500AE}">
      <dsp:nvSpPr>
        <dsp:cNvPr id="0" name=""/>
        <dsp:cNvSpPr/>
      </dsp:nvSpPr>
      <dsp:spPr>
        <a:xfrm>
          <a:off x="7781931" y="485304"/>
          <a:ext cx="1017351" cy="1017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D78FA-FB05-4AD4-8886-FC8F1C1142C2}">
      <dsp:nvSpPr>
        <dsp:cNvPr id="0" name=""/>
        <dsp:cNvSpPr/>
      </dsp:nvSpPr>
      <dsp:spPr>
        <a:xfrm>
          <a:off x="6837247" y="1641133"/>
          <a:ext cx="2906718" cy="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Milks and Dairy</a:t>
          </a:r>
        </a:p>
      </dsp:txBody>
      <dsp:txXfrm>
        <a:off x="6837247" y="1641133"/>
        <a:ext cx="2906718" cy="436007"/>
      </dsp:txXfrm>
    </dsp:sp>
    <dsp:sp modelId="{05140F75-0026-4640-9049-D293C91CEC30}">
      <dsp:nvSpPr>
        <dsp:cNvPr id="0" name=""/>
        <dsp:cNvSpPr/>
      </dsp:nvSpPr>
      <dsp:spPr>
        <a:xfrm>
          <a:off x="6837247" y="2141548"/>
          <a:ext cx="2906718" cy="1564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 oz. cows milk or soy milk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6 oz. plain or light yogurt</a:t>
          </a:r>
        </a:p>
      </dsp:txBody>
      <dsp:txXfrm>
        <a:off x="6837247" y="2141548"/>
        <a:ext cx="2906718" cy="1564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1B85-1F6D-499B-8231-88C9D606BC24}">
      <dsp:nvSpPr>
        <dsp:cNvPr id="0" name=""/>
        <dsp:cNvSpPr/>
      </dsp:nvSpPr>
      <dsp:spPr>
        <a:xfrm>
          <a:off x="31" y="152729"/>
          <a:ext cx="306221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Simple</a:t>
          </a:r>
        </a:p>
      </dsp:txBody>
      <dsp:txXfrm>
        <a:off x="31" y="152729"/>
        <a:ext cx="3062213" cy="576000"/>
      </dsp:txXfrm>
    </dsp:sp>
    <dsp:sp modelId="{6546A84C-734A-4ED2-AC64-703A309D118A}">
      <dsp:nvSpPr>
        <dsp:cNvPr id="0" name=""/>
        <dsp:cNvSpPr/>
      </dsp:nvSpPr>
      <dsp:spPr>
        <a:xfrm>
          <a:off x="31" y="728729"/>
          <a:ext cx="306221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Natural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Fruit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Milk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Refined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Table sugar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Candy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Desserts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Sweetened beverages</a:t>
          </a:r>
        </a:p>
      </dsp:txBody>
      <dsp:txXfrm>
        <a:off x="31" y="728729"/>
        <a:ext cx="3062213" cy="2854800"/>
      </dsp:txXfrm>
    </dsp:sp>
    <dsp:sp modelId="{1004CD9A-C4A0-4495-AC8E-14E161DDDF42}">
      <dsp:nvSpPr>
        <dsp:cNvPr id="0" name=""/>
        <dsp:cNvSpPr/>
      </dsp:nvSpPr>
      <dsp:spPr>
        <a:xfrm>
          <a:off x="3490954" y="152729"/>
          <a:ext cx="306221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Complex</a:t>
          </a:r>
        </a:p>
      </dsp:txBody>
      <dsp:txXfrm>
        <a:off x="3490954" y="152729"/>
        <a:ext cx="3062213" cy="576000"/>
      </dsp:txXfrm>
    </dsp:sp>
    <dsp:sp modelId="{041A4561-17D1-4DBE-BDCB-053B5C22703E}">
      <dsp:nvSpPr>
        <dsp:cNvPr id="0" name=""/>
        <dsp:cNvSpPr/>
      </dsp:nvSpPr>
      <dsp:spPr>
        <a:xfrm>
          <a:off x="3490954" y="728729"/>
          <a:ext cx="306221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Whole grains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Starchy vegetables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Legumes</a:t>
          </a:r>
        </a:p>
      </dsp:txBody>
      <dsp:txXfrm>
        <a:off x="3490954" y="728729"/>
        <a:ext cx="3062213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BC7D9E3A-D47C-BD04-96B0-F79B737ED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70ABD5-95E0-4550-9EF5-235C442FAE05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08CC797E-1E89-23FD-FBF8-E7B22FA3A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851D805B-E4E1-DD02-3538-0A129A652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i="0" dirty="0">
                <a:solidFill>
                  <a:srgbClr val="1E1E1E"/>
                </a:solidFill>
                <a:effectLst/>
                <a:latin typeface="Roboto Slab" panose="020B0604020202020204" pitchFamily="2" charset="0"/>
              </a:rPr>
              <a:t>The glycemic index (GI) assigns a numeric score to a food based on how drastically it makes your blood sugar rise. Foods are ranked on a scale of 0 to 100, with pure glucose (sugar) given a value of 100.</a:t>
            </a:r>
          </a:p>
          <a:p>
            <a:pPr eaLnBrk="1" hangingPunct="1"/>
            <a:endParaRPr lang="en-US" altLang="en-US" b="0" i="0" dirty="0">
              <a:solidFill>
                <a:srgbClr val="1E1E1E"/>
              </a:solidFill>
              <a:effectLst/>
              <a:latin typeface="Roboto Slab" panose="020B0604020202020204" pitchFamily="2" charset="0"/>
            </a:endParaRPr>
          </a:p>
          <a:p>
            <a:pPr eaLnBrk="1" hangingPunct="1"/>
            <a:r>
              <a:rPr lang="en-US" b="0" i="0" dirty="0" err="1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Kirpitch</a:t>
            </a: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 et</a:t>
            </a:r>
          </a:p>
          <a:p>
            <a:pPr eaLnBrk="1" hangingPunct="1"/>
            <a:endParaRPr lang="en-US" b="0" i="0" dirty="0">
              <a:solidFill>
                <a:srgbClr val="2D2E32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Studies have shown that diets with more low versus high GI foods may improve glycemic control</a:t>
            </a:r>
          </a:p>
          <a:p>
            <a:pPr eaLnBrk="1" hangingPunct="1"/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 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02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1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DF0F868-0F7F-9930-ED09-FC6CECEDA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0" i="0" dirty="0">
                <a:solidFill>
                  <a:srgbClr val="2D2E32"/>
                </a:solidFill>
                <a:effectLst/>
                <a:latin typeface="Arial" panose="020B0604020202020204" pitchFamily="34" charset="0"/>
              </a:rPr>
              <a:t>-Increases in mealtime insulin doses for high fat meals need to be individualized</a:t>
            </a:r>
          </a:p>
          <a:p>
            <a:r>
              <a:rPr lang="en-US" sz="1400" b="0" i="0" dirty="0">
                <a:solidFill>
                  <a:srgbClr val="2D2E32"/>
                </a:solidFill>
                <a:effectLst/>
                <a:latin typeface="Arial" panose="020B0604020202020204" pitchFamily="34" charset="0"/>
              </a:rPr>
              <a:t>For high fat meals (&lt;40g), consider additional 30-35%</a:t>
            </a:r>
          </a:p>
          <a:p>
            <a:r>
              <a:rPr lang="en-US" sz="1400" b="0" i="0" dirty="0">
                <a:solidFill>
                  <a:srgbClr val="2D2E32"/>
                </a:solidFill>
                <a:effectLst/>
                <a:latin typeface="Arial" panose="020B0604020202020204" pitchFamily="34" charset="0"/>
              </a:rPr>
              <a:t>	-if CSII – 50% before eating and 50% over 2-2.5 hours</a:t>
            </a:r>
          </a:p>
          <a:p>
            <a:r>
              <a:rPr lang="en-US" sz="1400" b="0" i="0" dirty="0">
                <a:solidFill>
                  <a:srgbClr val="2D2E32"/>
                </a:solidFill>
                <a:effectLst/>
                <a:latin typeface="Arial" panose="020B0604020202020204" pitchFamily="34" charset="0"/>
              </a:rPr>
              <a:t>	-if MDI, administer additional insulin 1 hour after the meal</a:t>
            </a:r>
          </a:p>
          <a:p>
            <a:endParaRPr lang="en-US" sz="1400" b="0" i="0" dirty="0">
              <a:solidFill>
                <a:srgbClr val="2D2E3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Bell et al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Evert et al</a:t>
            </a:r>
            <a:endParaRPr lang="en-US" sz="2000" dirty="0">
              <a:solidFill>
                <a:srgbClr val="2D2E32"/>
              </a:solidFill>
              <a:latin typeface="Helvetica" panose="020B0604020202020204" pitchFamily="34" charset="0"/>
            </a:endParaRPr>
          </a:p>
          <a:p>
            <a:endParaRPr lang="en-US" sz="1600" b="0" i="0" dirty="0">
              <a:solidFill>
                <a:srgbClr val="2D2E32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5AF2EA0-E8E5-188C-821B-293D24DB4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Paterson, M.A., King, B.R., Smart, C.E.M., Smith, T., Rafferty, J., &amp; Lopez, P.E. (2019, December). Impact of dietary protein on postprandial </a:t>
            </a:r>
            <a:r>
              <a:rPr lang="en-US" sz="1600" b="0" i="0" dirty="0" err="1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glycaemic</a:t>
            </a: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 control and insulin requirements in Type 1 diabetes: A systematic review.</a:t>
            </a:r>
            <a:r>
              <a:rPr lang="en-US" sz="1600" b="0" i="1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 Diabetic Medicine</a:t>
            </a: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36</a:t>
            </a: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(12), 1585-1599. https://doi.org/10.1111/dme.14119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Glycemic excursion following 75 g protein was similar to 20g of glucose (without insulin).  Slower rise 90-100 minutes versus spike in first 30 minutes of 20g glucose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Studies adjusting insulin</a:t>
            </a: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HF/HP meal required 30% more insulin than LF/LP</a:t>
            </a: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60g protein meal required 50% more insulin compared with meal of only 5.7 grams protein.  ½ of additional insulin required to be delivered in first 2 hours</a:t>
            </a: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65% more insulin delivered using split bolus over 3 hours</a:t>
            </a:r>
            <a:endParaRPr lang="en-US" sz="2000" dirty="0">
              <a:solidFill>
                <a:srgbClr val="2D2E32"/>
              </a:solidFill>
              <a:latin typeface="Helvetica" panose="020B0604020202020204" pitchFamily="34" charset="0"/>
            </a:endParaRPr>
          </a:p>
          <a:p>
            <a:endParaRPr lang="en-US" dirty="0"/>
          </a:p>
          <a:p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Evert, A.B. (2020, May). Factors Beyond Carbohydrate to Consider When Determining Meantime Insulin Doses: Protein, Fat, Timing, and Technology.</a:t>
            </a:r>
            <a:r>
              <a:rPr lang="en-US" b="0" i="1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 Diabetes spectrum : A publication of the American Diabetes Association</a:t>
            </a: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, </a:t>
            </a:r>
            <a:r>
              <a:rPr lang="en-US" b="0" i="1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33</a:t>
            </a: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(2), 149-155. https://doi.org/10.2337/ds20-0004</a:t>
            </a:r>
          </a:p>
          <a:p>
            <a:endParaRPr lang="en-US" b="0" i="0" dirty="0">
              <a:solidFill>
                <a:srgbClr val="2D2E32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Studies have shown increase incidence of hypoglycemia following LF/LP meal.  Significant reduction in the odds of hypoglycemia following high protein meal compared with a low protein meal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52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 et al.</a:t>
            </a:r>
          </a:p>
          <a:p>
            <a:endParaRPr lang="en-US" dirty="0"/>
          </a:p>
          <a:p>
            <a:r>
              <a:rPr lang="en-US" dirty="0"/>
              <a:t>Paterson et 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Studies comparing impact of HF/HP with LF/LP, where insulin only given for </a:t>
            </a:r>
            <a:r>
              <a:rPr lang="en-US" dirty="0" err="1"/>
              <a:t>cho</a:t>
            </a:r>
            <a:r>
              <a:rPr lang="en-US" dirty="0"/>
              <a:t> content, show prolonged and sustained postprandial hyperglycemia from 3-12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proposed m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/>
              <a:t>ethod</a:t>
            </a:r>
            <a:r>
              <a:rPr lang="en-US" dirty="0"/>
              <a:t> to calculate additional insulin:  100kcal of fat and/or protein requires same amount of insulin as 10grams of </a:t>
            </a:r>
            <a:r>
              <a:rPr lang="en-US" dirty="0" err="1"/>
              <a:t>cho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Uthoff, H., Lehmann, R., Sprenger, M., &amp; </a:t>
            </a:r>
            <a:r>
              <a:rPr lang="en-US" b="0" i="0" dirty="0" err="1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Wiesli</a:t>
            </a: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, P. (2010, May). Skipping Meals or Carbohydrate-Free Meals in Order to Determine Basal Insulin Requirements in Subjects with Type 1 Diabetes Mellitus?.</a:t>
            </a:r>
            <a:r>
              <a:rPr lang="en-US" b="0" i="1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 Experimental and Clinical Endocrinology &amp; Diabetes</a:t>
            </a: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, </a:t>
            </a:r>
            <a:r>
              <a:rPr lang="en-US" b="0" i="1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118</a:t>
            </a:r>
            <a:r>
              <a:rPr lang="en-US" b="0" i="0" dirty="0">
                <a:solidFill>
                  <a:srgbClr val="2D2E32"/>
                </a:solidFill>
                <a:effectLst/>
                <a:latin typeface="Helvetica" panose="020B0604020202020204" pitchFamily="34" charset="0"/>
              </a:rPr>
              <a:t>(05), 325-327. https://doi.org/10.1055/s-0029-1241199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fat composition rather than the total amount of fat that really </a:t>
            </a:r>
            <a:r>
              <a:rPr lang="en-US"/>
              <a:t>matters!!</a:t>
            </a:r>
          </a:p>
          <a:p>
            <a:endParaRPr lang="en-US" dirty="0"/>
          </a:p>
          <a:p>
            <a:r>
              <a:rPr lang="en-US" dirty="0"/>
              <a:t>-Insulin sensitivity is affected by quality of dietary fat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Epidemiological evidence and intervention studies show in humans saturated fat significantly worsen insulin resistance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mono and polyunsaturated fatty acids improve it through modifications in the composition of cell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cross-sectional studies have shown a positive association between saturated fat intake and </a:t>
            </a:r>
            <a:r>
              <a:rPr lang="en-US" dirty="0" err="1"/>
              <a:t>hyperinsulinaemia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unsaturated fat intake is associated with improved insulin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 fatty acids profile in cell membranes could influence insulin action through several potential mechanisms, including altered insulin receptor binding or affinity and by influencing ion permeability and cell signaling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8D638F8-6DF2-FAB3-4A3B-7D1C55AB5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44E732-1313-427A-963A-273A59D95E3B}" type="slidenum">
              <a:rPr lang="en-US" altLang="en-US" sz="1200">
                <a:solidFill>
                  <a:schemeClr val="tx1"/>
                </a:solidFill>
              </a:rPr>
              <a:pPr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F7743E9-19EE-F844-11EA-EDC648A2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CC15A7A-EEDB-1821-10AF-82F81EC0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 want to start by highlight a few parts from the most recent American diabetes association standards of care in diabetes.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2 points are specifically referring to people with type 1 diabetes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part I want to emphasize in point 1 is “individualized” – its not “one size fits all”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Monitoring carbs is a key component of glycemic management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For people with type 2 diabetes the focus should be on choosing the most nutrient dense foods and processed and nutrient poor foods.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8D638F8-6DF2-FAB3-4A3B-7D1C55AB5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44E732-1313-427A-963A-273A59D95E3B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F7743E9-19EE-F844-11EA-EDC648A2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CC15A7A-EEDB-1821-10AF-82F81EC0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90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breaks carbs down into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without diabetes the body then releases insulin in response to the rise in blood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 T1 DM the pancreas no longer makes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 T2 they may have a combination of not producing enough insulin and having insulin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breaks carbs down into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without diabetes the body then releases insulin in response to the rise in blood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 T1 DM the pancreas no longer makes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 T2 they may have a combination of not producing enough insulin and having insulin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breaks carbs down into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without diabetes the body then releases insulin in response to the rise in blood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 T1 DM the pancreas no longer makes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someone with T2 they may have a combination of not producing enough insulin and having insulin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5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8D638F8-6DF2-FAB3-4A3B-7D1C55AB5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44E732-1313-427A-963A-273A59D95E3B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F7743E9-19EE-F844-11EA-EDC648A2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CC15A7A-EEDB-1821-10AF-82F81EC0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Choosing the right eating plan depends on the type of diabetes and should be individualized based on the persons needs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diabetes plate method is a visual way of planning a balanced meal that focuses on majority of plate being vegetables and a quarter of the plate being carbs and protein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Consistent </a:t>
            </a:r>
            <a:r>
              <a:rPr lang="en-US" altLang="en-US" dirty="0" err="1"/>
              <a:t>cho</a:t>
            </a:r>
            <a:r>
              <a:rPr lang="en-US" altLang="en-US" dirty="0"/>
              <a:t> diets emphasize eating consistent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/>
              <a:t>throu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87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ADA recommends using total grams of carbohydrates and closely monitoring blood sugars when consuming foods high in fiber or sugar alcohol to determine affect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“net carbs” not recognized by the ADA. 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contribution of fibers to total </a:t>
            </a:r>
            <a:r>
              <a:rPr lang="en-US" dirty="0" err="1"/>
              <a:t>cho</a:t>
            </a:r>
            <a:r>
              <a:rPr lang="en-US" dirty="0"/>
              <a:t> depends on types present which is not indicated on nutrition facts label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Sugar alcohols = ~1/2 the calories of regular sugar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Added sugar.  Per </a:t>
            </a:r>
            <a:r>
              <a:rPr lang="en-US" dirty="0" err="1"/>
              <a:t>healthychildren,org</a:t>
            </a:r>
            <a:r>
              <a:rPr lang="en-US" dirty="0"/>
              <a:t> aim for less than 25 grams (6 teaspoons) added sugar per day for children 2 years and 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8D638F8-6DF2-FAB3-4A3B-7D1C55AB5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BA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44E732-1313-427A-963A-273A59D95E3B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F7743E9-19EE-F844-11EA-EDC648A2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CC15A7A-EEDB-1821-10AF-82F81EC0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Starch</a:t>
            </a:r>
          </a:p>
          <a:p>
            <a:pPr eaLnBrk="1" hangingPunct="1"/>
            <a:r>
              <a:rPr lang="en-US" altLang="en-US" dirty="0"/>
              <a:t>Fiber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Only in plants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Acts like your body’s natural scrub brush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Keeps us full and helps lower cholesterol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Sugar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Complex carb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dirty="0"/>
              <a:t>Contain both starch and fiber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dirty="0"/>
              <a:t>Nutrient dense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dirty="0"/>
              <a:t>Keep blood glucose balanced and steady</a:t>
            </a:r>
          </a:p>
          <a:p>
            <a:pPr marL="0" indent="0" eaLnBrk="1" hangingPunct="1">
              <a:buFont typeface="+mj-lt"/>
              <a:buNone/>
            </a:pPr>
            <a:endParaRPr lang="en-US" altLang="en-US" dirty="0"/>
          </a:p>
          <a:p>
            <a:pPr marL="0" indent="0" eaLnBrk="1" hangingPunct="1">
              <a:buFont typeface="+mj-lt"/>
              <a:buNone/>
            </a:pPr>
            <a:r>
              <a:rPr lang="en-US" altLang="en-US" dirty="0"/>
              <a:t>Simple carb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Refined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Breakdown more quickly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Tend to have a greater impact on blood glucose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Highly processed and have fewer nutritional benefits</a:t>
            </a:r>
          </a:p>
        </p:txBody>
      </p:sp>
    </p:spTree>
    <p:extLst>
      <p:ext uri="{BB962C8B-B14F-4D97-AF65-F5344CB8AC3E}">
        <p14:creationId xmlns:p14="http://schemas.microsoft.com/office/powerpoint/2010/main" val="219623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10/5/2023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10/5/2023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10/5/2023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10/5/2023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10/5/2023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10/5/2023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10/5/2023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10/5/2023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Nutrition in Today’s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AC98F1-D51D-9371-1FE3-434303EC5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5212" y="6172200"/>
            <a:ext cx="3198019" cy="429144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Erin Love, RD</a:t>
            </a:r>
          </a:p>
        </p:txBody>
      </p:sp>
    </p:spTree>
    <p:extLst>
      <p:ext uri="{BB962C8B-B14F-4D97-AF65-F5344CB8AC3E}">
        <p14:creationId xmlns:p14="http://schemas.microsoft.com/office/powerpoint/2010/main" val="24191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E3D5-0916-C570-2DBB-866A0324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count carbohydrates?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6472-57EB-F7D2-D556-18D2EB5E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6551929" cy="4572000"/>
          </a:xfrm>
        </p:spPr>
        <p:txBody>
          <a:bodyPr/>
          <a:lstStyle/>
          <a:p>
            <a:r>
              <a:rPr lang="en-US" dirty="0"/>
              <a:t>Exchange lists</a:t>
            </a:r>
          </a:p>
          <a:p>
            <a:r>
              <a:rPr lang="en-US" dirty="0"/>
              <a:t>Label reading</a:t>
            </a:r>
          </a:p>
          <a:p>
            <a:r>
              <a:rPr lang="en-US" dirty="0"/>
              <a:t>Measuring/weighing food</a:t>
            </a:r>
          </a:p>
          <a:p>
            <a:pPr lvl="1"/>
            <a:r>
              <a:rPr lang="en-US" altLang="en-US" sz="2400" dirty="0"/>
              <a:t>You can’t accurately count carbohydrate without weighing and measuring periodically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7" descr="j0290194">
            <a:extLst>
              <a:ext uri="{FF2B5EF4-FFF2-40B4-BE49-F238E27FC236}">
                <a16:creationId xmlns:a16="http://schemas.microsoft.com/office/drawing/2014/main" id="{4B389DA6-CC2E-144C-09FF-16706784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971800"/>
            <a:ext cx="16414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AD7B951-49E8-F8AD-3F87-D1BC346B7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US" altLang="en-US" dirty="0"/>
              <a:t>Exchange List</a:t>
            </a:r>
          </a:p>
        </p:txBody>
      </p:sp>
      <p:graphicFrame>
        <p:nvGraphicFramePr>
          <p:cNvPr id="79879" name="Rectangle 3">
            <a:extLst>
              <a:ext uri="{FF2B5EF4-FFF2-40B4-BE49-F238E27FC236}">
                <a16:creationId xmlns:a16="http://schemas.microsoft.com/office/drawing/2014/main" id="{8F12DF8F-762A-3E2B-BBBC-F16296C7D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21460"/>
              </p:ext>
            </p:extLst>
          </p:nvPr>
        </p:nvGraphicFramePr>
        <p:xfrm>
          <a:off x="760412" y="1752600"/>
          <a:ext cx="97504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7BC662-F9C2-692C-E4C1-14501A567E06}"/>
              </a:ext>
            </a:extLst>
          </p:cNvPr>
          <p:cNvSpPr txBox="1"/>
          <p:nvPr/>
        </p:nvSpPr>
        <p:spPr>
          <a:xfrm>
            <a:off x="1231949" y="1524000"/>
            <a:ext cx="868552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servings that approximate 15 grams worth of carbohydrates</a:t>
            </a:r>
          </a:p>
        </p:txBody>
      </p:sp>
    </p:spTree>
    <p:extLst>
      <p:ext uri="{BB962C8B-B14F-4D97-AF65-F5344CB8AC3E}">
        <p14:creationId xmlns:p14="http://schemas.microsoft.com/office/powerpoint/2010/main" val="11401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4">
            <a:extLst>
              <a:ext uri="{FF2B5EF4-FFF2-40B4-BE49-F238E27FC236}">
                <a16:creationId xmlns:a16="http://schemas.microsoft.com/office/drawing/2014/main" id="{D3EFDB59-C7F9-FCC0-9058-AA05A3837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2" y="2812371"/>
            <a:ext cx="4857750" cy="70788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2.  Look at the Total Carbohydrates, NOT Sugar.</a:t>
            </a:r>
          </a:p>
        </p:txBody>
      </p:sp>
      <p:graphicFrame>
        <p:nvGraphicFramePr>
          <p:cNvPr id="89092" name="Object 6">
            <a:extLst>
              <a:ext uri="{FF2B5EF4-FFF2-40B4-BE49-F238E27FC236}">
                <a16:creationId xmlns:a16="http://schemas.microsoft.com/office/drawing/2014/main" id="{6B134B17-BE60-9C46-CCB9-56BDD846A2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7262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89092" name="Object 6">
                        <a:extLst>
                          <a:ext uri="{FF2B5EF4-FFF2-40B4-BE49-F238E27FC236}">
                            <a16:creationId xmlns:a16="http://schemas.microsoft.com/office/drawing/2014/main" id="{6B134B17-BE60-9C46-CCB9-56BDD846A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2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2" name="Text Box 8">
            <a:extLst>
              <a:ext uri="{FF2B5EF4-FFF2-40B4-BE49-F238E27FC236}">
                <a16:creationId xmlns:a16="http://schemas.microsoft.com/office/drawing/2014/main" id="{ACD518B0-824D-E3A3-DC63-71FBF06E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2" y="1821771"/>
            <a:ext cx="4453161" cy="70788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1.  Note the serving size and the number of servings.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714A09-B8CC-1BA1-A296-2AD5B5601A0D}"/>
              </a:ext>
            </a:extLst>
          </p:cNvPr>
          <p:cNvGrpSpPr/>
          <p:nvPr/>
        </p:nvGrpSpPr>
        <p:grpSpPr>
          <a:xfrm>
            <a:off x="6151562" y="685800"/>
            <a:ext cx="5012757" cy="4762500"/>
            <a:chOff x="680243" y="705529"/>
            <a:chExt cx="5012757" cy="4762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8335209-E4E9-AC48-9A13-4AB37417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290" y="705529"/>
              <a:ext cx="4791710" cy="4762500"/>
            </a:xfrm>
            <a:prstGeom prst="rect">
              <a:avLst/>
            </a:prstGeom>
          </p:spPr>
        </p:pic>
        <p:sp>
          <p:nvSpPr>
            <p:cNvPr id="272395" name="Oval 11">
              <a:extLst>
                <a:ext uri="{FF2B5EF4-FFF2-40B4-BE49-F238E27FC236}">
                  <a16:creationId xmlns:a16="http://schemas.microsoft.com/office/drawing/2014/main" id="{B70A5AD1-CAD7-A547-C84B-DD34DE94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" y="1257300"/>
              <a:ext cx="2360613" cy="417512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2394" name="Oval 10">
              <a:extLst>
                <a:ext uri="{FF2B5EF4-FFF2-40B4-BE49-F238E27FC236}">
                  <a16:creationId xmlns:a16="http://schemas.microsoft.com/office/drawing/2014/main" id="{6F3FB7B5-8D39-363F-9487-6CDC982AC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315" y="1560512"/>
              <a:ext cx="2430462" cy="457200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6C3F5EB3-0103-EE32-2208-A0F7E1CCB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070" y="3219450"/>
              <a:ext cx="2430462" cy="457200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10">
              <a:extLst>
                <a:ext uri="{FF2B5EF4-FFF2-40B4-BE49-F238E27FC236}">
                  <a16:creationId xmlns:a16="http://schemas.microsoft.com/office/drawing/2014/main" id="{0446A74C-4544-CA61-2DF7-182ABC471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08" y="2939143"/>
              <a:ext cx="2430462" cy="457200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9B678C14-5B35-A6F8-C976-009802FE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FCCB-7164-97C3-5649-7C21D3F9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2376316"/>
            <a:ext cx="9141619" cy="2105367"/>
          </a:xfrm>
        </p:spPr>
        <p:txBody>
          <a:bodyPr/>
          <a:lstStyle/>
          <a:p>
            <a:r>
              <a:rPr lang="en-US" dirty="0"/>
              <a:t>Are all carbohydrates considered equal?</a:t>
            </a:r>
          </a:p>
        </p:txBody>
      </p:sp>
    </p:spTree>
    <p:extLst>
      <p:ext uri="{BB962C8B-B14F-4D97-AF65-F5344CB8AC3E}">
        <p14:creationId xmlns:p14="http://schemas.microsoft.com/office/powerpoint/2010/main" val="7510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9E09302-9585-AB46-43D4-8B2A426E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Carbohydrates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832373B-CC6A-FBFE-6651-59542E35CF5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41412" y="1600200"/>
            <a:ext cx="29718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Types of carbs</a:t>
            </a:r>
            <a:endParaRPr lang="en-US" altLang="en-US" dirty="0"/>
          </a:p>
          <a:p>
            <a:pPr lvl="1"/>
            <a:r>
              <a:rPr lang="en-US" altLang="en-US" dirty="0"/>
              <a:t>Sugar</a:t>
            </a:r>
          </a:p>
          <a:p>
            <a:pPr lvl="1"/>
            <a:r>
              <a:rPr lang="en-US" altLang="en-US" dirty="0"/>
              <a:t>Fiber</a:t>
            </a:r>
          </a:p>
          <a:p>
            <a:pPr lvl="1"/>
            <a:r>
              <a:rPr lang="en-US" altLang="en-US" dirty="0"/>
              <a:t>Starch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B92B12-C090-6A08-7D24-1FA24CB0F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812" y="1600200"/>
            <a:ext cx="624713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Simple versus complex</a:t>
            </a:r>
          </a:p>
          <a:p>
            <a:endParaRPr lang="en-US" dirty="0"/>
          </a:p>
        </p:txBody>
      </p:sp>
      <p:graphicFrame>
        <p:nvGraphicFramePr>
          <p:cNvPr id="5" name="Rectangle 3">
            <a:extLst>
              <a:ext uri="{FF2B5EF4-FFF2-40B4-BE49-F238E27FC236}">
                <a16:creationId xmlns:a16="http://schemas.microsoft.com/office/drawing/2014/main" id="{1A35F984-61EC-8B5E-DD13-B857E3258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153460"/>
              </p:ext>
            </p:extLst>
          </p:nvPr>
        </p:nvGraphicFramePr>
        <p:xfrm>
          <a:off x="5180012" y="2207342"/>
          <a:ext cx="6553200" cy="373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3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5000845-33D4-04D7-6B5A-515FE269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Glycemic Impact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147456E-9162-99DF-905E-FF94CCE39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8883" y="1600200"/>
            <a:ext cx="9751060" cy="14478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Glycemic Index - measure of how fast and how much a food raises your blood sugar level</a:t>
            </a:r>
          </a:p>
          <a:p>
            <a:pPr lvl="1"/>
            <a:r>
              <a:rPr lang="en-US" altLang="en-US" sz="2000" dirty="0"/>
              <a:t>Ranked on a scale of 0 to 100 (glucose)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C17DE-E0AF-A1E9-69E0-EB3C211E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3429000"/>
            <a:ext cx="4648200" cy="219127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3CE9223-3B9B-3A86-BA78-1CBEE5730F65}"/>
              </a:ext>
            </a:extLst>
          </p:cNvPr>
          <p:cNvSpPr txBox="1">
            <a:spLocks noChangeArrowheads="1"/>
          </p:cNvSpPr>
          <p:nvPr/>
        </p:nvSpPr>
        <p:spPr>
          <a:xfrm>
            <a:off x="1218882" y="3048001"/>
            <a:ext cx="9751060" cy="30480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0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100" dirty="0"/>
              <a:t>Many factor can affect the GI of food</a:t>
            </a:r>
          </a:p>
          <a:p>
            <a:pPr lvl="1"/>
            <a:r>
              <a:rPr lang="en-US" altLang="en-US" sz="2600" dirty="0"/>
              <a:t>Acidity</a:t>
            </a:r>
          </a:p>
          <a:p>
            <a:pPr lvl="1"/>
            <a:r>
              <a:rPr lang="en-US" altLang="en-US" sz="2600" dirty="0"/>
              <a:t>Cooking time</a:t>
            </a:r>
          </a:p>
          <a:p>
            <a:pPr lvl="1"/>
            <a:r>
              <a:rPr lang="en-US" altLang="en-US" sz="2600" dirty="0"/>
              <a:t>Food combinations</a:t>
            </a:r>
          </a:p>
          <a:p>
            <a:pPr lvl="1"/>
            <a:r>
              <a:rPr lang="en-US" altLang="en-US" sz="2600" dirty="0"/>
              <a:t>Processing level</a:t>
            </a:r>
          </a:p>
          <a:p>
            <a:pPr lvl="1"/>
            <a:r>
              <a:rPr lang="en-US" altLang="en-US" sz="2600" dirty="0"/>
              <a:t>Fiber content</a:t>
            </a:r>
          </a:p>
          <a:p>
            <a:pPr lvl="1"/>
            <a:r>
              <a:rPr lang="en-US" altLang="en-US" sz="2600" dirty="0"/>
              <a:t>Amount of the food</a:t>
            </a:r>
          </a:p>
          <a:p>
            <a:r>
              <a:rPr lang="en-US" altLang="en-US" sz="3100" dirty="0"/>
              <a:t>Conflicting evidence on overall benefits</a:t>
            </a:r>
          </a:p>
        </p:txBody>
      </p:sp>
    </p:spTree>
    <p:extLst>
      <p:ext uri="{BB962C8B-B14F-4D97-AF65-F5344CB8AC3E}">
        <p14:creationId xmlns:p14="http://schemas.microsoft.com/office/powerpoint/2010/main" val="5087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2669-817F-CCFD-4D4F-BA459F44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2667000"/>
            <a:ext cx="8990488" cy="2105367"/>
          </a:xfrm>
        </p:spPr>
        <p:txBody>
          <a:bodyPr>
            <a:normAutofit fontScale="90000"/>
          </a:bodyPr>
          <a:lstStyle/>
          <a:p>
            <a:r>
              <a:rPr lang="en-US" dirty="0"/>
              <a:t>Carbohydrates are not the only nutrient to affect blood sugars.</a:t>
            </a:r>
          </a:p>
        </p:txBody>
      </p:sp>
    </p:spTree>
    <p:extLst>
      <p:ext uri="{BB962C8B-B14F-4D97-AF65-F5344CB8AC3E}">
        <p14:creationId xmlns:p14="http://schemas.microsoft.com/office/powerpoint/2010/main" val="9548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1D41829-6953-960B-955F-482890D3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85800"/>
            <a:ext cx="9751060" cy="762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/>
              <a:t>Other Factors to Consider - Fat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B28A0A-4836-4295-DFE9-BCFD7BB9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905000"/>
            <a:ext cx="9751060" cy="3581400"/>
          </a:xfrm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400" dirty="0"/>
              <a:t>Meals containing carbohydrates and high fat cause sustained late postprandial hyperglycemia</a:t>
            </a:r>
          </a:p>
          <a:p>
            <a:r>
              <a:rPr lang="en-US" altLang="en-US" sz="2400" dirty="0"/>
              <a:t>Delayed gastric emptying</a:t>
            </a:r>
          </a:p>
          <a:p>
            <a:pPr lvl="1"/>
            <a:r>
              <a:rPr lang="en-US" altLang="en-US" sz="2000" dirty="0"/>
              <a:t>Delays rise in blood glucose</a:t>
            </a:r>
          </a:p>
          <a:p>
            <a:r>
              <a:rPr lang="en-US" altLang="en-US" sz="2400" dirty="0"/>
              <a:t>Impaired insulin sensitivity</a:t>
            </a:r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  <p:pic>
        <p:nvPicPr>
          <p:cNvPr id="21509" name="Picture 1">
            <a:extLst>
              <a:ext uri="{FF2B5EF4-FFF2-40B4-BE49-F238E27FC236}">
                <a16:creationId xmlns:a16="http://schemas.microsoft.com/office/drawing/2014/main" id="{845479CD-868F-92CD-C81F-217270524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3149139"/>
            <a:ext cx="25050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6E4B-96D8-36CC-6837-B1D94F15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Other Factors to Consider - Protein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9479-FD9E-B342-05D9-B21D3092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4800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b="1" dirty="0"/>
              <a:t>People with type 2 diabetes and without diabetes</a:t>
            </a:r>
          </a:p>
          <a:p>
            <a:pPr lvl="1">
              <a:defRPr/>
            </a:pPr>
            <a:r>
              <a:rPr lang="en-US" altLang="en-US" b="1" dirty="0"/>
              <a:t>Protein can stimulate insulin response without increasing glucose </a:t>
            </a:r>
          </a:p>
          <a:p>
            <a:pPr>
              <a:defRPr/>
            </a:pPr>
            <a:r>
              <a:rPr lang="en-US" altLang="en-US" b="1" dirty="0"/>
              <a:t>People with type 1 diabetes</a:t>
            </a:r>
          </a:p>
          <a:p>
            <a:pPr lvl="1">
              <a:defRPr/>
            </a:pPr>
            <a:r>
              <a:rPr lang="en-US" altLang="en-US" b="1" dirty="0"/>
              <a:t>Protein can contribute to postprandial hyperglycemia and increase insulin requirement</a:t>
            </a:r>
          </a:p>
          <a:p>
            <a:pPr>
              <a:defRPr/>
            </a:pPr>
            <a:r>
              <a:rPr lang="en-US" altLang="en-US" b="1" dirty="0"/>
              <a:t>Different effects when consumed with and without carbohydrates</a:t>
            </a:r>
          </a:p>
          <a:p>
            <a:pPr lvl="1">
              <a:defRPr/>
            </a:pPr>
            <a:r>
              <a:rPr lang="en-US" altLang="en-US" b="1" dirty="0"/>
              <a:t>Protein only meal</a:t>
            </a:r>
          </a:p>
          <a:p>
            <a:pPr lvl="2">
              <a:defRPr/>
            </a:pPr>
            <a:r>
              <a:rPr lang="en-US" altLang="en-US" b="1" dirty="0"/>
              <a:t>Up to 50 grams protein did not significantly affect glycemia</a:t>
            </a:r>
          </a:p>
          <a:p>
            <a:pPr lvl="2">
              <a:defRPr/>
            </a:pPr>
            <a:r>
              <a:rPr lang="en-US" altLang="en-US" b="1" dirty="0"/>
              <a:t>&gt;75 grams significantly increased glucose starting at 100 minutes with a peak at 5 hour</a:t>
            </a:r>
          </a:p>
          <a:p>
            <a:pPr lvl="1">
              <a:defRPr/>
            </a:pPr>
            <a:r>
              <a:rPr lang="en-US" altLang="en-US" b="1" dirty="0"/>
              <a:t>Protein with carbohydrates</a:t>
            </a:r>
          </a:p>
          <a:p>
            <a:pPr lvl="2">
              <a:defRPr/>
            </a:pPr>
            <a:r>
              <a:rPr lang="en-US" altLang="en-US" dirty="0"/>
              <a:t>Increased glucose ranged from 90-240 minutes</a:t>
            </a:r>
          </a:p>
          <a:p>
            <a:pPr lvl="2">
              <a:defRPr/>
            </a:pPr>
            <a:r>
              <a:rPr lang="en-US" altLang="en-US" dirty="0"/>
              <a:t>&gt;12.5 g of protein affected postprandial glucose</a:t>
            </a:r>
          </a:p>
          <a:p>
            <a:pPr lvl="2">
              <a:defRPr/>
            </a:pPr>
            <a:r>
              <a:rPr lang="en-US" altLang="en-US" dirty="0"/>
              <a:t>Multiple studies demonstrate increased insulin demand for high protein meals however</a:t>
            </a:r>
          </a:p>
          <a:p>
            <a:pPr lvl="2">
              <a:defRPr/>
            </a:pPr>
            <a:r>
              <a:rPr lang="en-US" altLang="en-US" dirty="0"/>
              <a:t>Studies also show individual responses vary</a:t>
            </a:r>
          </a:p>
          <a:p>
            <a:pPr lvl="1">
              <a:defRPr/>
            </a:pPr>
            <a:r>
              <a:rPr lang="en-US" altLang="en-US" dirty="0"/>
              <a:t>Protein can protect against hypoglycemia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0C17-AE33-685D-F18A-FB23CF56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Other Factors to Consider – Fat + Protein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C3C103-A124-9A6F-37EE-DD0FCE701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1413" y="1786909"/>
            <a:ext cx="4875212" cy="41985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99C89-2BC5-695B-301E-3437CEDC3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786908"/>
            <a:ext cx="4875530" cy="43852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The effect of fat and protein was additive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Further delays and extends the postprandial glycemic response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Significantly higher glycemic excursions for the HP and HF meals</a:t>
            </a:r>
          </a:p>
        </p:txBody>
      </p:sp>
    </p:spTree>
    <p:extLst>
      <p:ext uri="{BB962C8B-B14F-4D97-AF65-F5344CB8AC3E}">
        <p14:creationId xmlns:p14="http://schemas.microsoft.com/office/powerpoint/2010/main" val="32761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A1AB-8D65-723B-6BC2-07F86F91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7CE33-0243-B3DC-8000-0A222BF93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carbohydrate and why does it matter?</a:t>
            </a:r>
          </a:p>
          <a:p>
            <a:r>
              <a:rPr lang="en-US" dirty="0"/>
              <a:t>Carbohydrate counting</a:t>
            </a:r>
          </a:p>
          <a:p>
            <a:r>
              <a:rPr lang="en-US" dirty="0"/>
              <a:t>Other factors that affect glycemic patterns</a:t>
            </a:r>
          </a:p>
          <a:p>
            <a:pPr lvl="1"/>
            <a:r>
              <a:rPr lang="en-US" dirty="0"/>
              <a:t>Other nutrients</a:t>
            </a:r>
          </a:p>
          <a:p>
            <a:pPr lvl="1"/>
            <a:r>
              <a:rPr lang="en-US" dirty="0"/>
              <a:t>Timing</a:t>
            </a:r>
          </a:p>
          <a:p>
            <a:pPr lvl="1"/>
            <a:r>
              <a:rPr lang="en-US" dirty="0"/>
              <a:t>Snacks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9002-B384-456B-E251-A348F736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2376316"/>
            <a:ext cx="9141619" cy="210536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Wait, what??? Saturated </a:t>
            </a:r>
            <a:r>
              <a:rPr lang="en-US" dirty="0"/>
              <a:t>f</a:t>
            </a:r>
            <a:r>
              <a:rPr lang="en-US" sz="6000" dirty="0"/>
              <a:t>ats cause </a:t>
            </a:r>
            <a:r>
              <a:rPr lang="en-US" dirty="0"/>
              <a:t>i</a:t>
            </a:r>
            <a:r>
              <a:rPr lang="en-US" sz="6000" dirty="0"/>
              <a:t>nsulin </a:t>
            </a:r>
            <a:r>
              <a:rPr lang="en-US" dirty="0"/>
              <a:t>r</a:t>
            </a:r>
            <a:r>
              <a:rPr lang="en-US" sz="6000" dirty="0"/>
              <a:t>esistance…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357C-BDCE-17EE-FB5D-CBF3422B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Fat and Insulin Resistance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A9C0DF-16AE-58B7-A31C-B21BA7E88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7463" y="1447800"/>
            <a:ext cx="6094731" cy="45920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A3369-26BB-5419-653A-5DC96C633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6012" y="1467850"/>
            <a:ext cx="4419600" cy="4571999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-Studies in the late 90’s via MRI’s started to show that diets high in saturated fats can cause fat particles to build up inside our cells (muscle and liver cells)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-Fat particles interfere with insulin’s ability to attach to the cell (it “gums” up the lock!)</a:t>
            </a:r>
          </a:p>
          <a:p>
            <a:r>
              <a:rPr lang="en-US" sz="2000" dirty="0">
                <a:solidFill>
                  <a:schemeClr val="tx1"/>
                </a:solidFill>
              </a:rPr>
              <a:t>-Fat impedes insulin signaling mechanism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…therefore glucose is “locked out” of the cell and builds up in the blood, leading to high blood sugars!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Graphic courtesy of “Mastering Diabetes”</a:t>
            </a:r>
          </a:p>
        </p:txBody>
      </p:sp>
    </p:spTree>
    <p:extLst>
      <p:ext uri="{BB962C8B-B14F-4D97-AF65-F5344CB8AC3E}">
        <p14:creationId xmlns:p14="http://schemas.microsoft.com/office/powerpoint/2010/main" val="31101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CCF128-8723-A65A-22A0-AAE23ECD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to improve insulin resistance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940E1-7AA7-7A68-AC52-21CBB584E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1600200"/>
            <a:ext cx="71628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Whole-food, plant-based diet shown to improve insulin sensitivity</a:t>
            </a:r>
          </a:p>
          <a:p>
            <a:r>
              <a:rPr lang="en-US" dirty="0"/>
              <a:t>Focus on </a:t>
            </a:r>
          </a:p>
          <a:p>
            <a:pPr lvl="1"/>
            <a:r>
              <a:rPr lang="en-US" dirty="0"/>
              <a:t>Fruits</a:t>
            </a:r>
          </a:p>
          <a:p>
            <a:pPr lvl="1"/>
            <a:r>
              <a:rPr lang="en-US" dirty="0"/>
              <a:t>Vegetables</a:t>
            </a:r>
          </a:p>
          <a:p>
            <a:pPr lvl="1"/>
            <a:r>
              <a:rPr lang="en-US" dirty="0"/>
              <a:t>Legumes</a:t>
            </a:r>
          </a:p>
          <a:p>
            <a:pPr lvl="1"/>
            <a:r>
              <a:rPr lang="en-US" dirty="0"/>
              <a:t>Whole grains</a:t>
            </a:r>
          </a:p>
          <a:p>
            <a:r>
              <a:rPr lang="en-US" dirty="0"/>
              <a:t>Limits</a:t>
            </a:r>
          </a:p>
          <a:p>
            <a:pPr lvl="1"/>
            <a:r>
              <a:rPr lang="en-US" dirty="0"/>
              <a:t>Saturated fats</a:t>
            </a:r>
          </a:p>
          <a:p>
            <a:pPr lvl="1"/>
            <a:r>
              <a:rPr lang="en-US" dirty="0"/>
              <a:t>Processed foods</a:t>
            </a:r>
          </a:p>
          <a:p>
            <a:pPr lvl="1"/>
            <a:r>
              <a:rPr lang="en-US" dirty="0"/>
              <a:t>Added sugars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6D5126-9B48-BFB1-6F47-8C8BA5EB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2" y="2314575"/>
            <a:ext cx="2424236" cy="2228850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199D737-C89D-E6C9-2530-750BD8161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283789"/>
              </p:ext>
            </p:extLst>
          </p:nvPr>
        </p:nvGraphicFramePr>
        <p:xfrm>
          <a:off x="8278043" y="1447800"/>
          <a:ext cx="3581401" cy="463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212" imgH="7543800" progId="AcroExch.Document.DC">
                  <p:embed/>
                </p:oleObj>
              </mc:Choice>
              <mc:Fallback>
                <p:oleObj name="Acrobat Document" r:id="rId4" imgW="5829212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A109C14-1D99-A05A-4ACC-D88020A40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8043" y="1447800"/>
                        <a:ext cx="3581401" cy="4633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3FB819-76B4-C77B-BF82-5716A4AB2B86}"/>
              </a:ext>
            </a:extLst>
          </p:cNvPr>
          <p:cNvSpPr txBox="1"/>
          <p:nvPr/>
        </p:nvSpPr>
        <p:spPr>
          <a:xfrm>
            <a:off x="8228012" y="6081755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PCRM.org</a:t>
            </a:r>
          </a:p>
        </p:txBody>
      </p:sp>
    </p:spTree>
    <p:extLst>
      <p:ext uri="{BB962C8B-B14F-4D97-AF65-F5344CB8AC3E}">
        <p14:creationId xmlns:p14="http://schemas.microsoft.com/office/powerpoint/2010/main" val="36014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9002-B384-456B-E251-A348F73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Snacks count too.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C209-ECA3-7490-EE6A-560111405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Snacks and extra food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Snacks affect blood sugar levels too!</a:t>
            </a:r>
          </a:p>
          <a:p>
            <a:r>
              <a:rPr lang="en-US" altLang="en-US" sz="2600" dirty="0"/>
              <a:t>Amount of carbs that you need to cover varies depending on; honeymoon, ICR, size of snack, activity etc.</a:t>
            </a:r>
            <a:endParaRPr lang="en-US" altLang="en-US" sz="2200" dirty="0"/>
          </a:p>
          <a:p>
            <a:pPr eaLnBrk="1" hangingPunct="1"/>
            <a:r>
              <a:rPr lang="en-US" altLang="en-US" sz="2600" dirty="0"/>
              <a:t>If it has been less than 3-4 hours since last rapid acting insulin injection do not have to test.  Cover only carbohydrates eaten.</a:t>
            </a:r>
          </a:p>
          <a:p>
            <a:pPr lvl="1"/>
            <a:r>
              <a:rPr lang="en-US" altLang="en-US" sz="2200" dirty="0"/>
              <a:t>Example: 45 minutes after dinner child has a piece of cake that was not included in dinner shot.</a:t>
            </a:r>
          </a:p>
          <a:p>
            <a:pPr eaLnBrk="1" hangingPunct="1"/>
            <a:r>
              <a:rPr lang="en-US" altLang="en-US" sz="2600" dirty="0"/>
              <a:t>Do not eliminate snacks/use only low carb foods to avoid shots.  Body needs the energy to grow!</a:t>
            </a:r>
          </a:p>
          <a:p>
            <a:pPr eaLnBrk="1" hangingPunct="1"/>
            <a:endParaRPr lang="en-US" altLang="en-US" sz="26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1C1B-9EDA-C856-4772-DBD17B0F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</a:t>
            </a:r>
            <a:r>
              <a:rPr lang="en-US" i="1" dirty="0"/>
              <a:t>does</a:t>
            </a:r>
            <a:r>
              <a:rPr lang="en-US" dirty="0"/>
              <a:t> matter.</a:t>
            </a:r>
          </a:p>
        </p:txBody>
      </p:sp>
      <p:pic>
        <p:nvPicPr>
          <p:cNvPr id="5" name="Picture 4" descr="Half face clock on a wall">
            <a:extLst>
              <a:ext uri="{FF2B5EF4-FFF2-40B4-BE49-F238E27FC236}">
                <a16:creationId xmlns:a16="http://schemas.microsoft.com/office/drawing/2014/main" id="{82E74F4A-387A-770C-5DD1-75F6FACF2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2235436"/>
            <a:ext cx="3317190" cy="23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176154-E892-1B95-5489-199FD7E9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Benefits of giving insulin before eating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0CD95-0667-D4ED-0FF2-E1426337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80" y="1600200"/>
            <a:ext cx="4504194" cy="457200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22E2C4-8C94-81CE-999A-175B928EF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/>
          <a:p>
            <a:r>
              <a:rPr lang="en-US" sz="2000" dirty="0"/>
              <a:t>R</a:t>
            </a:r>
            <a:r>
              <a:rPr lang="en-US" sz="2000" b="0" i="0" u="none" strike="noStrike" baseline="0" dirty="0"/>
              <a:t>eduction in post-meal glucose when </a:t>
            </a:r>
            <a:r>
              <a:rPr lang="en-US" sz="2000" b="0" i="0" u="none" strike="noStrike" baseline="0" dirty="0" err="1"/>
              <a:t>prebolusing</a:t>
            </a:r>
            <a:r>
              <a:rPr lang="en-US" sz="2000" b="0" i="0" u="none" strike="noStrike" baseline="0" dirty="0"/>
              <a:t> 20 minutes before meals</a:t>
            </a:r>
            <a:endParaRPr lang="en-US" sz="2000" dirty="0"/>
          </a:p>
          <a:p>
            <a:r>
              <a:rPr lang="en-US" sz="2000" dirty="0"/>
              <a:t>Another study found that patients missed more bolus in post meal administration</a:t>
            </a:r>
          </a:p>
          <a:p>
            <a:r>
              <a:rPr lang="en-US" sz="2000" dirty="0" err="1"/>
              <a:t>Prebolusing</a:t>
            </a:r>
            <a:r>
              <a:rPr lang="en-US" sz="2000" dirty="0"/>
              <a:t> may not be appropriate for everyone:</a:t>
            </a:r>
          </a:p>
          <a:p>
            <a:pPr lvl="1"/>
            <a:r>
              <a:rPr lang="en-US" sz="2000" dirty="0"/>
              <a:t>Lower pre meal blood sugars (&lt;80 mg/dL)</a:t>
            </a:r>
          </a:p>
          <a:p>
            <a:pPr lvl="1"/>
            <a:r>
              <a:rPr lang="en-US" sz="2000" dirty="0"/>
              <a:t>Unpredictable meal intakes</a:t>
            </a:r>
          </a:p>
          <a:p>
            <a:pPr lvl="1"/>
            <a:r>
              <a:rPr lang="en-US" sz="2000" dirty="0"/>
              <a:t>High fat  meals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7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821E-0881-5561-B559-3BFE283D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from Standards of Care in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37762-5DF8-E76A-C747-B751C23B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ideal macronutrient pattern for people with diabetes; meal plans should be individualized while keeping nutrient quality, total calorie, and metabolic goals in mind.</a:t>
            </a:r>
          </a:p>
          <a:p>
            <a:r>
              <a:rPr lang="en-US" b="0" i="0" dirty="0">
                <a:effectLst/>
              </a:rPr>
              <a:t>There is not a “one-size-fits-all” eating pattern for individuals with diabetes, and meal planning should be individualized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Key Points to Remember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28FFE-03EE-EE03-AFD1-0B6F3F563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Healthy food choices are important for those living with diabetes… and for </a:t>
            </a:r>
            <a:r>
              <a:rPr lang="en-US" sz="2800" i="1" dirty="0"/>
              <a:t>ALL</a:t>
            </a:r>
            <a:r>
              <a:rPr lang="en-US" sz="2800" dirty="0"/>
              <a:t> humans!</a:t>
            </a:r>
            <a:endParaRPr lang="en-US" dirty="0"/>
          </a:p>
          <a:p>
            <a:r>
              <a:rPr lang="en-US" dirty="0"/>
              <a:t>Carbohydrates are important!</a:t>
            </a:r>
          </a:p>
          <a:p>
            <a:r>
              <a:rPr lang="en-US" dirty="0"/>
              <a:t>Medical nutrition therapy and care plan should be individualized.</a:t>
            </a:r>
          </a:p>
          <a:p>
            <a:pPr lvl="1"/>
            <a:r>
              <a:rPr lang="en-US" dirty="0"/>
              <a:t>Calories, carbs and portions do not have to meet certain “prescribed” amounts.  Amount is determined by child’s hunger and appetite.</a:t>
            </a:r>
          </a:p>
          <a:p>
            <a:r>
              <a:rPr lang="en-US" dirty="0"/>
              <a:t>Insulin is then matched to child’s carbohydrate intake, </a:t>
            </a:r>
            <a:r>
              <a:rPr lang="en-US" i="1" dirty="0"/>
              <a:t>before if possible</a:t>
            </a:r>
            <a:r>
              <a:rPr lang="en-US" dirty="0"/>
              <a:t>, if not after the meal.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EA24-E3F3-46A2-1AE7-A2EC03BC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B342E-F746-AC69-F6A2-D9BB6788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Smart, C.E., Evans, M., O'Connell, S.M., McElduff, P., Lopez, P.E., Jones, T.W., Davis, E.A., &amp; King, B.R. (2013, December 1). Both Dietary Protein and Fat Increase Postprandial Glucose Excursions in Children With Type 1 Diabetes, and the Effect Is Additive.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Diabetes Care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36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(12), 3897-3902. https://doi.org/10.2337/dc13-1195</a:t>
            </a:r>
          </a:p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Bell, K.J., Toschi, E., </a:t>
            </a:r>
            <a:r>
              <a:rPr lang="en-US" sz="900" b="0" i="0" dirty="0" err="1">
                <a:effectLst/>
                <a:latin typeface="Helvetica" panose="020B0604020202020204" pitchFamily="34" charset="0"/>
              </a:rPr>
              <a:t>Steil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 G.M., &amp; Wolpert, H.A. (2016, September). Optimized Mealtime Insulin Dosing for Fat and Protein in Type 1 Diabetes: Application of a Model-Based Approach to Derive Insulin Doses for Open-Loop Diabetes Management.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Diabetes Care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39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(9), 1631-1634. https://doi.org/10.2337/dc15-2855</a:t>
            </a:r>
          </a:p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Evert, A.B. (2020, May). Factors Beyond Carbohydrate to Consider When Determining Meantime Insulin Doses: Protein, Fat, Timing, and Technology.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Diabetes spectrum : A publication of the American Diabetes Association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33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(2), 149-155. https://doi.org/10.2337/ds20-0004</a:t>
            </a:r>
          </a:p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Bell, K.J., Smart, C.E., </a:t>
            </a:r>
            <a:r>
              <a:rPr lang="en-US" sz="900" b="0" i="0" dirty="0" err="1">
                <a:effectLst/>
                <a:latin typeface="Helvetica" panose="020B0604020202020204" pitchFamily="34" charset="0"/>
              </a:rPr>
              <a:t>Steil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 G.M., Brand-Miller, J.C., King, B., &amp; Wolpert, H.A. (2015, June). Impact of fat, protein, and glycemic index on postprandial glucose control in type 1 diabetes: Implications for intensive diabetes management in the continuous glucose monitoring era.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Diabetes care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38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(6), 1008-15. https://doi.org/10.2337/dc15-0100</a:t>
            </a:r>
            <a:endParaRPr lang="en-US" sz="900" dirty="0">
              <a:latin typeface="Helvetica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Paterson, M.A., King, B.R., Smart, C.E.M., Smith, T., Rafferty, J., &amp; Lopez, P.E. (2019, December). Impact of dietary protein on postprandial </a:t>
            </a:r>
            <a:r>
              <a:rPr lang="en-US" sz="900" b="0" i="0" dirty="0" err="1">
                <a:effectLst/>
                <a:latin typeface="Helvetica" panose="020B0604020202020204" pitchFamily="34" charset="0"/>
              </a:rPr>
              <a:t>glycaemic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 control and insulin requirements in Type 1 diabetes: A systematic review.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Diabetic Medicine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36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(12), 1585-1599. https://doi.org/10.1111/dme.14119</a:t>
            </a:r>
          </a:p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Evert, A.B. (2020, May). Factors Beyond Carbohydrate to Consider When Determining Meantime Insulin Doses: Protein, Fat, Timing, and Technology.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Diabetes spectrum : A publication of the American Diabetes Association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33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(2), 149-155. https://doi.org/10.2337/ds20-0004</a:t>
            </a:r>
            <a:endParaRPr lang="en-US" sz="900" dirty="0">
              <a:latin typeface="Helvetica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900" b="0" i="0" dirty="0">
                <a:effectLst/>
                <a:latin typeface="Helvetica" panose="020B0604020202020204" pitchFamily="34" charset="0"/>
              </a:rPr>
              <a:t>Uthoff, H., Lehmann, R., Sprenger, M., &amp; </a:t>
            </a:r>
            <a:r>
              <a:rPr lang="en-US" sz="900" b="0" i="0" dirty="0" err="1">
                <a:effectLst/>
                <a:latin typeface="Helvetica" panose="020B0604020202020204" pitchFamily="34" charset="0"/>
              </a:rPr>
              <a:t>Wiesli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 P. (2010, May). Skipping Meals or Carbohydrate-Free Meals in Order to Determine Basal Insulin Requirements in Subjects with Type 1 Diabetes Mellitus?.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Experimental and Clinical Endocrinology &amp; Diabetes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118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(05), 325-327. https://doi.org/10.1055/s-0029-1241199</a:t>
            </a:r>
          </a:p>
          <a:p>
            <a:pPr>
              <a:spcBef>
                <a:spcPts val="600"/>
              </a:spcBef>
            </a:pPr>
            <a:r>
              <a:rPr lang="en-US" sz="900" b="0" i="0" dirty="0" err="1">
                <a:effectLst/>
                <a:latin typeface="Helvetica" panose="020B0604020202020204" pitchFamily="34" charset="0"/>
              </a:rPr>
              <a:t>Kirpitch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 A.R., &amp; </a:t>
            </a:r>
            <a:r>
              <a:rPr lang="en-US" sz="900" b="0" i="0" dirty="0" err="1">
                <a:effectLst/>
                <a:latin typeface="Helvetica" panose="020B0604020202020204" pitchFamily="34" charset="0"/>
              </a:rPr>
              <a:t>Maryniuk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 M.D. (2011, October 1). The 3 R's of Glycemic Index: Recommendations, Research, and the Real World.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 Clinical Diabetes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900" b="0" i="1" dirty="0">
                <a:effectLst/>
                <a:latin typeface="Helvetica" panose="020B0604020202020204" pitchFamily="34" charset="0"/>
              </a:rPr>
              <a:t>29</a:t>
            </a:r>
            <a:r>
              <a:rPr lang="en-US" sz="900" b="0" i="0" dirty="0">
                <a:effectLst/>
                <a:latin typeface="Helvetica" panose="020B0604020202020204" pitchFamily="34" charset="0"/>
              </a:rPr>
              <a:t>(4), 155-159. https://doi.org/10.2337/diaclin.29.4.155</a:t>
            </a:r>
          </a:p>
          <a:p>
            <a:pPr>
              <a:spcBef>
                <a:spcPts val="600"/>
              </a:spcBef>
            </a:pPr>
            <a:r>
              <a:rPr lang="en-US" sz="800" b="0" i="0" dirty="0">
                <a:effectLst/>
                <a:latin typeface="Helvetica" panose="020B0604020202020204" pitchFamily="34" charset="0"/>
              </a:rPr>
              <a:t>American Diabetes Association Professional Practice Committee, American Diabetes Association Professional Practice Committee:,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Draznin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B.,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Aroda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V.R.,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Bakris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G., Benson, G., Brown, F.M., Freeman, R., Green, J., Huang, E., Isaacs, D., Kahan, S., Leon, J., Lyons, S.K., Peters, A.L., Prahalad, P.,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Reusch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J.E.B., Young-Hyman, D., Das, S., &amp;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Kosiborod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M. (2022, January 1). 5. Facilitating Behavior Change and Well-being to Improve Health Outcomes: Standards of Medical Care in Diabetes-2022.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 Diabetes care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45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(Suppl 1), S60-S82. https://doi.org/10.2337/dc22-S005</a:t>
            </a:r>
          </a:p>
          <a:p>
            <a:pPr>
              <a:spcBef>
                <a:spcPts val="600"/>
              </a:spcBef>
            </a:pPr>
            <a:r>
              <a:rPr lang="en-US" sz="800" dirty="0">
                <a:latin typeface="Helvetica" panose="020B0604020202020204" pitchFamily="34" charset="0"/>
              </a:rPr>
              <a:t>Diabetes.org</a:t>
            </a:r>
          </a:p>
          <a:p>
            <a:pPr>
              <a:spcBef>
                <a:spcPts val="600"/>
              </a:spcBef>
            </a:pPr>
            <a:r>
              <a:rPr lang="en-US" sz="800" b="0" i="0" dirty="0">
                <a:effectLst/>
                <a:latin typeface="Helvetica" panose="020B0604020202020204" pitchFamily="34" charset="0"/>
              </a:rPr>
              <a:t>Chen, Z.,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Zuurmond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M.G., van der 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Schaft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N., Nano, J.,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Wijnhoven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H.A.H., Ikram, M.A., Franco, O.H., &amp; Voortman, T. (2018). Plant versus animal based diets and insulin resistance, prediabetes and type 2 diabetes: The Rotterdam Study.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 European Journal of Epidemiology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33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(9), 883-893. https://doi.org/10.1007/s10654-018-0414-8</a:t>
            </a:r>
          </a:p>
          <a:p>
            <a:pPr>
              <a:spcBef>
                <a:spcPts val="600"/>
              </a:spcBef>
            </a:pPr>
            <a:r>
              <a:rPr lang="en-US" sz="800" b="0" i="0" dirty="0" err="1">
                <a:effectLst/>
                <a:latin typeface="Helvetica" panose="020B0604020202020204" pitchFamily="34" charset="0"/>
              </a:rPr>
              <a:t>Riccardi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G.,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Giacco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R., &amp; </a:t>
            </a:r>
            <a:r>
              <a:rPr lang="en-US" sz="800" b="0" i="0" dirty="0" err="1">
                <a:effectLst/>
                <a:latin typeface="Helvetica" panose="020B0604020202020204" pitchFamily="34" charset="0"/>
              </a:rPr>
              <a:t>Rivellese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 A.A. (2004, August). Dietary fat, insulin sensitivity and the metabolic syndrome.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 Clinical Nutrition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23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(4), 447-456. https://doi.org/10.1016/j.clnu.2004.02.006</a:t>
            </a:r>
          </a:p>
          <a:p>
            <a:pPr>
              <a:spcBef>
                <a:spcPts val="600"/>
              </a:spcBef>
            </a:pPr>
            <a:r>
              <a:rPr lang="en-US" sz="800" b="0" i="0" dirty="0">
                <a:effectLst/>
                <a:latin typeface="Helvetica" panose="020B0604020202020204" pitchFamily="34" charset="0"/>
              </a:rPr>
              <a:t>Goode, J.P., Smith, K.J., Breslin, M., Kilpatrick, M., Dwyer, T., Venn, A.J., &amp; Magnussen, C.G. (2023, May). A Healthful Plant-Based Eating Pattern Is Longitudinally Associated with Higher Insulin Sensitivity in Australian Adults.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 The Journal of nutrition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153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(5), 1544-1554. https://doi.org/10.1016/j.tjnut.2023.03.017</a:t>
            </a:r>
          </a:p>
          <a:p>
            <a:pPr>
              <a:spcBef>
                <a:spcPts val="600"/>
              </a:spcBef>
            </a:pPr>
            <a:r>
              <a:rPr lang="en-US" sz="800" b="0" i="0" dirty="0">
                <a:effectLst/>
                <a:latin typeface="Helvetica" panose="020B0604020202020204" pitchFamily="34" charset="0"/>
              </a:rPr>
              <a:t>Sears, B., &amp; Perry, M. (2015, September 29). The role of fatty acids in insulin resistance.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 Lipids in Health and Disease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, </a:t>
            </a:r>
            <a:r>
              <a:rPr lang="en-US" sz="800" b="0" i="1" dirty="0">
                <a:effectLst/>
                <a:latin typeface="Helvetica" panose="020B0604020202020204" pitchFamily="34" charset="0"/>
              </a:rPr>
              <a:t>14</a:t>
            </a:r>
            <a:r>
              <a:rPr lang="en-US" sz="800" b="0" i="0" dirty="0">
                <a:effectLst/>
                <a:latin typeface="Helvetica" panose="020B0604020202020204" pitchFamily="34" charset="0"/>
              </a:rPr>
              <a:t>(1), 121. https://doi.org/10.1186/s12944-015-0123-1</a:t>
            </a:r>
          </a:p>
          <a:p>
            <a:pPr>
              <a:spcBef>
                <a:spcPts val="600"/>
              </a:spcBef>
            </a:pPr>
            <a:r>
              <a:rPr lang="en-US" sz="800" dirty="0">
                <a:latin typeface="Helvetica" panose="020B0604020202020204" pitchFamily="34" charset="0"/>
              </a:rPr>
              <a:t>PCRM.org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58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9E09302-9585-AB46-43D4-8B2A426E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 of Care in Diabetes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6FD4C-185E-E764-7011-8F616D87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14.2 </a:t>
            </a:r>
            <a:r>
              <a:rPr lang="en-US" b="1" u="sng" dirty="0"/>
              <a:t>Individualized</a:t>
            </a:r>
            <a:r>
              <a:rPr lang="en-US" dirty="0"/>
              <a:t> medical nutrition therapy is recommended for youth with type 1 diabetes as an essential component of the overall treatment plan</a:t>
            </a:r>
          </a:p>
          <a:p>
            <a:r>
              <a:rPr lang="en-US" dirty="0"/>
              <a:t>14.3 Monitoring carbohydrate intake, whether by carbohydrate counting or experience based estimation, is a key component to optimizing glycemic management</a:t>
            </a:r>
          </a:p>
          <a:p>
            <a:r>
              <a:rPr lang="en-US" dirty="0"/>
              <a:t>14.59 Nutrition for youth with prediabetes and type 2 diabetes, </a:t>
            </a:r>
            <a:r>
              <a:rPr lang="en-US" b="1" u="sng" dirty="0"/>
              <a:t>like for all children and adolescents</a:t>
            </a:r>
            <a:r>
              <a:rPr lang="en-US" dirty="0"/>
              <a:t>, should focus on healthy eating patterns that emphasize consumption of nutrient-dense, high-quality foods and decreased consumption of calorie-dense, nutrient-poor foods, particularly sugar-added beverages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FCCB-7164-97C3-5649-7C21D3F9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2514600"/>
            <a:ext cx="9141619" cy="2105367"/>
          </a:xfrm>
        </p:spPr>
        <p:txBody>
          <a:bodyPr/>
          <a:lstStyle/>
          <a:p>
            <a:r>
              <a:rPr lang="en-US" altLang="en-US" dirty="0"/>
              <a:t>What is a carbohydrate and why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9E09302-9585-AB46-43D4-8B2A426E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carbohydrate and why does it matter?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6FD4C-185E-E764-7011-8F616D87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Macronutrient </a:t>
            </a:r>
          </a:p>
          <a:p>
            <a:r>
              <a:rPr lang="en-US" dirty="0"/>
              <a:t>Provides energy in the form of glucose</a:t>
            </a:r>
          </a:p>
          <a:p>
            <a:r>
              <a:rPr lang="en-US" dirty="0"/>
              <a:t>Has the biggest impact on blood sugars</a:t>
            </a:r>
          </a:p>
          <a:p>
            <a:r>
              <a:rPr lang="en-US" dirty="0"/>
              <a:t>Requires insulin in order to be used</a:t>
            </a:r>
          </a:p>
        </p:txBody>
      </p:sp>
    </p:spTree>
    <p:extLst>
      <p:ext uri="{BB962C8B-B14F-4D97-AF65-F5344CB8AC3E}">
        <p14:creationId xmlns:p14="http://schemas.microsoft.com/office/powerpoint/2010/main" val="3335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05A6-8008-133E-0D79-AFC450A6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What happens when we eat food?</a:t>
            </a:r>
          </a:p>
        </p:txBody>
      </p:sp>
      <p:pic>
        <p:nvPicPr>
          <p:cNvPr id="10" name="Picture Placeholder 9" descr="A diagram of diabetes type 2 function&#10;&#10;Description automatically generated">
            <a:extLst>
              <a:ext uri="{FF2B5EF4-FFF2-40B4-BE49-F238E27FC236}">
                <a16:creationId xmlns:a16="http://schemas.microsoft.com/office/drawing/2014/main" id="{EF352B0C-CA22-C77A-8615-6999E6794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3012" y="1428345"/>
            <a:ext cx="6068291" cy="4567844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B533DA-9BE4-78E3-2156-42420936674E}"/>
              </a:ext>
            </a:extLst>
          </p:cNvPr>
          <p:cNvSpPr/>
          <p:nvPr/>
        </p:nvSpPr>
        <p:spPr>
          <a:xfrm>
            <a:off x="4570412" y="3276600"/>
            <a:ext cx="4010891" cy="2719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05A6-8008-133E-0D79-AFC450A6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What happens when we eat food?</a:t>
            </a:r>
          </a:p>
        </p:txBody>
      </p:sp>
      <p:pic>
        <p:nvPicPr>
          <p:cNvPr id="10" name="Picture Placeholder 9" descr="A diagram of diabetes type 2 function&#10;&#10;Description automatically generated">
            <a:extLst>
              <a:ext uri="{FF2B5EF4-FFF2-40B4-BE49-F238E27FC236}">
                <a16:creationId xmlns:a16="http://schemas.microsoft.com/office/drawing/2014/main" id="{EF352B0C-CA22-C77A-8615-6999E6794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3012" y="1428345"/>
            <a:ext cx="6068291" cy="4567844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B533DA-9BE4-78E3-2156-42420936674E}"/>
              </a:ext>
            </a:extLst>
          </p:cNvPr>
          <p:cNvSpPr/>
          <p:nvPr/>
        </p:nvSpPr>
        <p:spPr>
          <a:xfrm>
            <a:off x="6551612" y="3276600"/>
            <a:ext cx="2029691" cy="2719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05A6-8008-133E-0D79-AFC450A6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What happens when we eat food?</a:t>
            </a:r>
          </a:p>
        </p:txBody>
      </p:sp>
      <p:pic>
        <p:nvPicPr>
          <p:cNvPr id="10" name="Picture Placeholder 9" descr="A diagram of diabetes type 2 function&#10;&#10;Description automatically generated">
            <a:extLst>
              <a:ext uri="{FF2B5EF4-FFF2-40B4-BE49-F238E27FC236}">
                <a16:creationId xmlns:a16="http://schemas.microsoft.com/office/drawing/2014/main" id="{EF352B0C-CA22-C77A-8615-6999E6794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3012" y="1428345"/>
            <a:ext cx="6068291" cy="4567844"/>
          </a:xfrm>
          <a:noFill/>
        </p:spPr>
      </p:pic>
    </p:spTree>
    <p:extLst>
      <p:ext uri="{BB962C8B-B14F-4D97-AF65-F5344CB8AC3E}">
        <p14:creationId xmlns:p14="http://schemas.microsoft.com/office/powerpoint/2010/main" val="22420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9E09302-9585-AB46-43D4-8B2A426E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8882" y="457200"/>
            <a:ext cx="975106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we eat to support healthy glycemic management with diabetes?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6FD4C-185E-E764-7011-8F616D876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905000"/>
            <a:ext cx="9751060" cy="4267200"/>
          </a:xfrm>
        </p:spPr>
        <p:txBody>
          <a:bodyPr>
            <a:normAutofit/>
          </a:bodyPr>
          <a:lstStyle/>
          <a:p>
            <a:r>
              <a:rPr lang="en-US" dirty="0"/>
              <a:t>Healthy/diabetes plate method</a:t>
            </a:r>
          </a:p>
          <a:p>
            <a:r>
              <a:rPr lang="en-US" dirty="0"/>
              <a:t>Consistent carbohydrate diets</a:t>
            </a:r>
          </a:p>
          <a:p>
            <a:r>
              <a:rPr lang="en-US" dirty="0"/>
              <a:t>Counting carbohydrates</a:t>
            </a:r>
          </a:p>
          <a:p>
            <a:r>
              <a:rPr lang="en-US" dirty="0"/>
              <a:t>Insulin</a:t>
            </a:r>
          </a:p>
          <a:p>
            <a:pPr lvl="1"/>
            <a:r>
              <a:rPr lang="en-US" dirty="0"/>
              <a:t>Set doses</a:t>
            </a:r>
          </a:p>
          <a:p>
            <a:pPr lvl="1"/>
            <a:r>
              <a:rPr lang="en-US" dirty="0"/>
              <a:t>Insulin to carbohydrate ratio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0CB5B-F235-0C9D-A956-45D7E48B8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1652336"/>
            <a:ext cx="4713303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</TotalTime>
  <Words>3075</Words>
  <Application>Microsoft Office PowerPoint</Application>
  <PresentationFormat>Custom</PresentationFormat>
  <Paragraphs>271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Constantia</vt:lpstr>
      <vt:lpstr>Helvetica</vt:lpstr>
      <vt:lpstr>Roboto Slab</vt:lpstr>
      <vt:lpstr>Wingdings</vt:lpstr>
      <vt:lpstr>Cooking 16x9</vt:lpstr>
      <vt:lpstr>Equation</vt:lpstr>
      <vt:lpstr>Acrobat Document</vt:lpstr>
      <vt:lpstr>Nutrition in Today’s World</vt:lpstr>
      <vt:lpstr>Topics</vt:lpstr>
      <vt:lpstr>Standards of Care in Diabetes 2023</vt:lpstr>
      <vt:lpstr>What is a carbohydrate and why does it matter?</vt:lpstr>
      <vt:lpstr>What is a carbohydrate and why does it matter?</vt:lpstr>
      <vt:lpstr>What happens when we eat food?</vt:lpstr>
      <vt:lpstr>What happens when we eat food?</vt:lpstr>
      <vt:lpstr>What happens when we eat food?</vt:lpstr>
      <vt:lpstr>How can we eat to support healthy glycemic management with diabetes?</vt:lpstr>
      <vt:lpstr>How do we count carbohydrates?</vt:lpstr>
      <vt:lpstr>Exchange List</vt:lpstr>
      <vt:lpstr>Label Reading</vt:lpstr>
      <vt:lpstr>Are all carbohydrates considered equal?</vt:lpstr>
      <vt:lpstr>Types of Carbohydrates</vt:lpstr>
      <vt:lpstr>Glycemic Impact</vt:lpstr>
      <vt:lpstr>Carbohydrates are not the only nutrient to affect blood sugars.</vt:lpstr>
      <vt:lpstr>Other Factors to Consider - Fat</vt:lpstr>
      <vt:lpstr>Other Factors to Consider - Protein</vt:lpstr>
      <vt:lpstr>Other Factors to Consider – Fat + Protein</vt:lpstr>
      <vt:lpstr>Wait, what??? Saturated fats cause insulin resistance…</vt:lpstr>
      <vt:lpstr>Fat and Insulin Resistance</vt:lpstr>
      <vt:lpstr>Diet to improve insulin resistance</vt:lpstr>
      <vt:lpstr>Snacks count too.</vt:lpstr>
      <vt:lpstr>Snacks and extra food</vt:lpstr>
      <vt:lpstr>Timing does matter.</vt:lpstr>
      <vt:lpstr>Benefits of giving insulin before eating</vt:lpstr>
      <vt:lpstr>Key points from Standards of Care in Diabetes</vt:lpstr>
      <vt:lpstr>Key Points to Remember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 to Live</dc:title>
  <dc:creator>Love, Erin</dc:creator>
  <cp:lastModifiedBy>Love, Erin</cp:lastModifiedBy>
  <cp:revision>116</cp:revision>
  <cp:lastPrinted>2023-09-29T19:48:04Z</cp:lastPrinted>
  <dcterms:created xsi:type="dcterms:W3CDTF">2020-02-12T19:43:10Z</dcterms:created>
  <dcterms:modified xsi:type="dcterms:W3CDTF">2023-10-06T01:49:31Z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