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  <p:sldMasterId id="2147484439" r:id="rId2"/>
    <p:sldMasterId id="2147484771" r:id="rId3"/>
  </p:sldMasterIdLst>
  <p:notesMasterIdLst>
    <p:notesMasterId r:id="rId28"/>
  </p:notesMasterIdLst>
  <p:sldIdLst>
    <p:sldId id="256" r:id="rId4"/>
    <p:sldId id="258" r:id="rId5"/>
    <p:sldId id="267" r:id="rId6"/>
    <p:sldId id="277" r:id="rId7"/>
    <p:sldId id="257" r:id="rId8"/>
    <p:sldId id="268" r:id="rId9"/>
    <p:sldId id="281" r:id="rId10"/>
    <p:sldId id="284" r:id="rId11"/>
    <p:sldId id="282" r:id="rId12"/>
    <p:sldId id="270" r:id="rId13"/>
    <p:sldId id="273" r:id="rId14"/>
    <p:sldId id="274" r:id="rId15"/>
    <p:sldId id="276" r:id="rId16"/>
    <p:sldId id="283" r:id="rId17"/>
    <p:sldId id="278" r:id="rId18"/>
    <p:sldId id="279" r:id="rId19"/>
    <p:sldId id="259" r:id="rId20"/>
    <p:sldId id="260" r:id="rId21"/>
    <p:sldId id="261" r:id="rId22"/>
    <p:sldId id="263" r:id="rId23"/>
    <p:sldId id="271" r:id="rId24"/>
    <p:sldId id="264" r:id="rId25"/>
    <p:sldId id="265" r:id="rId26"/>
    <p:sldId id="266" r:id="rId2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7FE3A-D536-450C-BEBC-77EE201FDC0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B4E577-B2AE-4DD8-84D4-9FA7E63CDBC3}">
      <dgm:prSet phldrT="[Text]" custT="1"/>
      <dgm:spPr/>
      <dgm:t>
        <a:bodyPr/>
        <a:lstStyle/>
        <a:p>
          <a:pPr algn="ctr"/>
          <a:r>
            <a:rPr lang="en-US" sz="1800" dirty="0"/>
            <a:t>No Diabetes</a:t>
          </a:r>
        </a:p>
        <a:p>
          <a:pPr algn="ctr"/>
          <a:r>
            <a:rPr lang="en-US" sz="1800" dirty="0"/>
            <a:t>Increasing Risk</a:t>
          </a:r>
        </a:p>
      </dgm:t>
    </dgm:pt>
    <dgm:pt modelId="{783BC5E1-FB9F-41BA-B8F6-AFD2F2B7A1EC}" type="parTrans" cxnId="{3950B008-4B70-43D2-A240-FAAD3792B416}">
      <dgm:prSet/>
      <dgm:spPr/>
      <dgm:t>
        <a:bodyPr/>
        <a:lstStyle/>
        <a:p>
          <a:endParaRPr lang="en-US"/>
        </a:p>
      </dgm:t>
    </dgm:pt>
    <dgm:pt modelId="{03C28077-6699-4941-BBCE-B4BEDDFDCA09}" type="sibTrans" cxnId="{3950B008-4B70-43D2-A240-FAAD3792B416}">
      <dgm:prSet/>
      <dgm:spPr/>
      <dgm:t>
        <a:bodyPr/>
        <a:lstStyle/>
        <a:p>
          <a:endParaRPr lang="en-US"/>
        </a:p>
      </dgm:t>
    </dgm:pt>
    <dgm:pt modelId="{AB2FB03D-41AB-4C1D-8135-A58D284A4DF3}">
      <dgm:prSet phldrT="[Text]"/>
      <dgm:spPr/>
      <dgm:t>
        <a:bodyPr/>
        <a:lstStyle/>
        <a:p>
          <a:endParaRPr lang="en-US" dirty="0"/>
        </a:p>
      </dgm:t>
    </dgm:pt>
    <dgm:pt modelId="{F5A2E2F3-C513-4D6F-A084-859942AD3B93}" type="parTrans" cxnId="{2A1F2F6A-816B-4FCA-B084-D25FD7A365DF}">
      <dgm:prSet/>
      <dgm:spPr/>
      <dgm:t>
        <a:bodyPr/>
        <a:lstStyle/>
        <a:p>
          <a:endParaRPr lang="en-US"/>
        </a:p>
      </dgm:t>
    </dgm:pt>
    <dgm:pt modelId="{CF66B02A-A822-4074-BE3C-88ABB75E16C8}" type="sibTrans" cxnId="{2A1F2F6A-816B-4FCA-B084-D25FD7A365DF}">
      <dgm:prSet/>
      <dgm:spPr/>
      <dgm:t>
        <a:bodyPr/>
        <a:lstStyle/>
        <a:p>
          <a:endParaRPr lang="en-US"/>
        </a:p>
      </dgm:t>
    </dgm:pt>
    <dgm:pt modelId="{76AA889E-A17D-41F6-A3A1-8F268D161F11}">
      <dgm:prSet phldrT="[Text]" custT="1"/>
      <dgm:spPr/>
      <dgm:t>
        <a:bodyPr/>
        <a:lstStyle/>
        <a:p>
          <a:pPr algn="ctr"/>
          <a:r>
            <a:rPr lang="en-US" sz="1800" dirty="0"/>
            <a:t>Pre-Diabetes</a:t>
          </a:r>
        </a:p>
      </dgm:t>
    </dgm:pt>
    <dgm:pt modelId="{2980916E-36CD-4888-964E-C03692271D66}" type="parTrans" cxnId="{C36CB541-062C-4A2F-8653-486036E20231}">
      <dgm:prSet/>
      <dgm:spPr/>
      <dgm:t>
        <a:bodyPr/>
        <a:lstStyle/>
        <a:p>
          <a:endParaRPr lang="en-US"/>
        </a:p>
      </dgm:t>
    </dgm:pt>
    <dgm:pt modelId="{D5637E65-5DEE-41B5-97E6-7C888CAF0D67}" type="sibTrans" cxnId="{C36CB541-062C-4A2F-8653-486036E20231}">
      <dgm:prSet/>
      <dgm:spPr/>
      <dgm:t>
        <a:bodyPr/>
        <a:lstStyle/>
        <a:p>
          <a:endParaRPr lang="en-US"/>
        </a:p>
      </dgm:t>
    </dgm:pt>
    <dgm:pt modelId="{03AE9EBC-6EFD-43DA-A78D-006555796ADF}">
      <dgm:prSet phldrT="[Text]" custT="1"/>
      <dgm:spPr/>
      <dgm:t>
        <a:bodyPr/>
        <a:lstStyle/>
        <a:p>
          <a:endParaRPr lang="en-US" sz="1800" dirty="0"/>
        </a:p>
      </dgm:t>
    </dgm:pt>
    <dgm:pt modelId="{EF7094E2-43DE-4EE3-ADEF-E8D4EAFB10FF}" type="parTrans" cxnId="{E052C55A-7C22-49C6-B2F5-D3C49DAB9BF4}">
      <dgm:prSet/>
      <dgm:spPr/>
      <dgm:t>
        <a:bodyPr/>
        <a:lstStyle/>
        <a:p>
          <a:endParaRPr lang="en-US"/>
        </a:p>
      </dgm:t>
    </dgm:pt>
    <dgm:pt modelId="{C7ED3179-754F-4AB7-97FA-529BD8240D96}" type="sibTrans" cxnId="{E052C55A-7C22-49C6-B2F5-D3C49DAB9BF4}">
      <dgm:prSet/>
      <dgm:spPr/>
      <dgm:t>
        <a:bodyPr/>
        <a:lstStyle/>
        <a:p>
          <a:endParaRPr lang="en-US"/>
        </a:p>
      </dgm:t>
    </dgm:pt>
    <dgm:pt modelId="{4EF9B552-5F98-4245-82C4-E991F255737D}">
      <dgm:prSet phldrT="[Text]" custT="1"/>
      <dgm:spPr/>
      <dgm:t>
        <a:bodyPr/>
        <a:lstStyle/>
        <a:p>
          <a:pPr algn="ctr"/>
          <a:r>
            <a:rPr lang="en-US" sz="1800" dirty="0"/>
            <a:t>Type 2 Diabetes</a:t>
          </a:r>
        </a:p>
      </dgm:t>
    </dgm:pt>
    <dgm:pt modelId="{69D020FE-EC22-4374-A648-E80F91F92AB6}" type="parTrans" cxnId="{D9C861BF-8A79-42F2-9A57-43FADCC77801}">
      <dgm:prSet/>
      <dgm:spPr/>
      <dgm:t>
        <a:bodyPr/>
        <a:lstStyle/>
        <a:p>
          <a:endParaRPr lang="en-US"/>
        </a:p>
      </dgm:t>
    </dgm:pt>
    <dgm:pt modelId="{F5149D42-7910-42E5-9B84-988531FD0118}" type="sibTrans" cxnId="{D9C861BF-8A79-42F2-9A57-43FADCC77801}">
      <dgm:prSet/>
      <dgm:spPr/>
      <dgm:t>
        <a:bodyPr/>
        <a:lstStyle/>
        <a:p>
          <a:endParaRPr lang="en-US"/>
        </a:p>
      </dgm:t>
    </dgm:pt>
    <dgm:pt modelId="{C8283C31-77AA-41E6-8C8B-7956BC49AE2E}">
      <dgm:prSet phldrT="[Text]"/>
      <dgm:spPr/>
      <dgm:t>
        <a:bodyPr/>
        <a:lstStyle/>
        <a:p>
          <a:endParaRPr lang="en-US" dirty="0"/>
        </a:p>
      </dgm:t>
    </dgm:pt>
    <dgm:pt modelId="{873B4836-42C4-4E6B-B2C4-EBB13A2C2085}" type="parTrans" cxnId="{1D593CB3-C5F8-4275-8253-C7F7EF353C82}">
      <dgm:prSet/>
      <dgm:spPr/>
      <dgm:t>
        <a:bodyPr/>
        <a:lstStyle/>
        <a:p>
          <a:endParaRPr lang="en-US"/>
        </a:p>
      </dgm:t>
    </dgm:pt>
    <dgm:pt modelId="{37EF530E-C8E3-4E0A-9394-A86B0615B95F}" type="sibTrans" cxnId="{1D593CB3-C5F8-4275-8253-C7F7EF353C82}">
      <dgm:prSet/>
      <dgm:spPr/>
      <dgm:t>
        <a:bodyPr/>
        <a:lstStyle/>
        <a:p>
          <a:endParaRPr lang="en-US"/>
        </a:p>
      </dgm:t>
    </dgm:pt>
    <dgm:pt modelId="{81A83B12-74B8-40B7-A8AE-6FB1919A0D7C}" type="pres">
      <dgm:prSet presAssocID="{0667FE3A-D536-450C-BEBC-77EE201FDC09}" presName="Name0" presStyleCnt="0">
        <dgm:presLayoutVars>
          <dgm:dir/>
          <dgm:animLvl val="lvl"/>
          <dgm:resizeHandles val="exact"/>
        </dgm:presLayoutVars>
      </dgm:prSet>
      <dgm:spPr/>
    </dgm:pt>
    <dgm:pt modelId="{4E323567-3E5C-43ED-B8F6-0BD559381AFB}" type="pres">
      <dgm:prSet presAssocID="{69B4E577-B2AE-4DD8-84D4-9FA7E63CDBC3}" presName="compositeNode" presStyleCnt="0">
        <dgm:presLayoutVars>
          <dgm:bulletEnabled val="1"/>
        </dgm:presLayoutVars>
      </dgm:prSet>
      <dgm:spPr/>
    </dgm:pt>
    <dgm:pt modelId="{5BAA3233-C885-4500-934A-BBBACFC8F8DF}" type="pres">
      <dgm:prSet presAssocID="{69B4E577-B2AE-4DD8-84D4-9FA7E63CDBC3}" presName="bgRect" presStyleLbl="node1" presStyleIdx="0" presStyleCnt="3"/>
      <dgm:spPr/>
    </dgm:pt>
    <dgm:pt modelId="{2EC60806-7561-4624-9711-AA710833A81C}" type="pres">
      <dgm:prSet presAssocID="{69B4E577-B2AE-4DD8-84D4-9FA7E63CDBC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F9FDA7A-7F6B-4B6A-9E63-DC5DC9AAB030}" type="pres">
      <dgm:prSet presAssocID="{69B4E577-B2AE-4DD8-84D4-9FA7E63CDBC3}" presName="childNode" presStyleLbl="node1" presStyleIdx="0" presStyleCnt="3">
        <dgm:presLayoutVars>
          <dgm:bulletEnabled val="1"/>
        </dgm:presLayoutVars>
      </dgm:prSet>
      <dgm:spPr/>
    </dgm:pt>
    <dgm:pt modelId="{05788D3C-E597-4DCD-9608-E756A961D8F2}" type="pres">
      <dgm:prSet presAssocID="{03C28077-6699-4941-BBCE-B4BEDDFDCA09}" presName="hSp" presStyleCnt="0"/>
      <dgm:spPr/>
    </dgm:pt>
    <dgm:pt modelId="{D4D0D6B3-FAAE-4837-9DC0-57FEE2A084C3}" type="pres">
      <dgm:prSet presAssocID="{03C28077-6699-4941-BBCE-B4BEDDFDCA09}" presName="vProcSp" presStyleCnt="0"/>
      <dgm:spPr/>
    </dgm:pt>
    <dgm:pt modelId="{2F791F36-39BC-4FEB-A5AC-937981D23448}" type="pres">
      <dgm:prSet presAssocID="{03C28077-6699-4941-BBCE-B4BEDDFDCA09}" presName="vSp1" presStyleCnt="0"/>
      <dgm:spPr/>
    </dgm:pt>
    <dgm:pt modelId="{D4F60C04-8167-4D83-979E-6AB862AC07C2}" type="pres">
      <dgm:prSet presAssocID="{03C28077-6699-4941-BBCE-B4BEDDFDCA09}" presName="simulatedConn" presStyleLbl="solidFgAcc1" presStyleIdx="0" presStyleCnt="2"/>
      <dgm:spPr/>
    </dgm:pt>
    <dgm:pt modelId="{A703CDCC-A04D-4346-A99A-500652F89D24}" type="pres">
      <dgm:prSet presAssocID="{03C28077-6699-4941-BBCE-B4BEDDFDCA09}" presName="vSp2" presStyleCnt="0"/>
      <dgm:spPr/>
    </dgm:pt>
    <dgm:pt modelId="{65D6A8EC-CF83-4F01-A7BF-9BDB84907071}" type="pres">
      <dgm:prSet presAssocID="{03C28077-6699-4941-BBCE-B4BEDDFDCA09}" presName="sibTrans" presStyleCnt="0"/>
      <dgm:spPr/>
    </dgm:pt>
    <dgm:pt modelId="{681E9F84-2B87-430D-B638-E42C28224D56}" type="pres">
      <dgm:prSet presAssocID="{76AA889E-A17D-41F6-A3A1-8F268D161F11}" presName="compositeNode" presStyleCnt="0">
        <dgm:presLayoutVars>
          <dgm:bulletEnabled val="1"/>
        </dgm:presLayoutVars>
      </dgm:prSet>
      <dgm:spPr/>
    </dgm:pt>
    <dgm:pt modelId="{4CB20BAA-B36A-46D7-BC68-0C93EC0A64E2}" type="pres">
      <dgm:prSet presAssocID="{76AA889E-A17D-41F6-A3A1-8F268D161F11}" presName="bgRect" presStyleLbl="node1" presStyleIdx="1" presStyleCnt="3" custLinFactNeighborX="311"/>
      <dgm:spPr/>
    </dgm:pt>
    <dgm:pt modelId="{21B65F9F-73D8-451A-B6C0-92B17B730C17}" type="pres">
      <dgm:prSet presAssocID="{76AA889E-A17D-41F6-A3A1-8F268D161F1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419C682-AD0F-43D2-B5F5-C2604EA26A10}" type="pres">
      <dgm:prSet presAssocID="{76AA889E-A17D-41F6-A3A1-8F268D161F11}" presName="childNode" presStyleLbl="node1" presStyleIdx="1" presStyleCnt="3">
        <dgm:presLayoutVars>
          <dgm:bulletEnabled val="1"/>
        </dgm:presLayoutVars>
      </dgm:prSet>
      <dgm:spPr/>
    </dgm:pt>
    <dgm:pt modelId="{5B49C622-DDB9-45E5-854B-EDA14B86DCFB}" type="pres">
      <dgm:prSet presAssocID="{D5637E65-5DEE-41B5-97E6-7C888CAF0D67}" presName="hSp" presStyleCnt="0"/>
      <dgm:spPr/>
    </dgm:pt>
    <dgm:pt modelId="{F0AD59FB-45D1-4010-8774-551FB2942E00}" type="pres">
      <dgm:prSet presAssocID="{D5637E65-5DEE-41B5-97E6-7C888CAF0D67}" presName="vProcSp" presStyleCnt="0"/>
      <dgm:spPr/>
    </dgm:pt>
    <dgm:pt modelId="{21399BEB-69DA-47AF-AA9E-A0D0A8F5DE0E}" type="pres">
      <dgm:prSet presAssocID="{D5637E65-5DEE-41B5-97E6-7C888CAF0D67}" presName="vSp1" presStyleCnt="0"/>
      <dgm:spPr/>
    </dgm:pt>
    <dgm:pt modelId="{2301CFAF-9B96-40E0-8687-8370B8B2CC33}" type="pres">
      <dgm:prSet presAssocID="{D5637E65-5DEE-41B5-97E6-7C888CAF0D67}" presName="simulatedConn" presStyleLbl="solidFgAcc1" presStyleIdx="1" presStyleCnt="2"/>
      <dgm:spPr/>
    </dgm:pt>
    <dgm:pt modelId="{E6EE3B86-10C8-459F-BB11-97C114F91BDD}" type="pres">
      <dgm:prSet presAssocID="{D5637E65-5DEE-41B5-97E6-7C888CAF0D67}" presName="vSp2" presStyleCnt="0"/>
      <dgm:spPr/>
    </dgm:pt>
    <dgm:pt modelId="{5A909AE7-162A-4176-9127-930007F62C1A}" type="pres">
      <dgm:prSet presAssocID="{D5637E65-5DEE-41B5-97E6-7C888CAF0D67}" presName="sibTrans" presStyleCnt="0"/>
      <dgm:spPr/>
    </dgm:pt>
    <dgm:pt modelId="{0D4B8558-B73C-49A8-A036-FBD41BC97112}" type="pres">
      <dgm:prSet presAssocID="{4EF9B552-5F98-4245-82C4-E991F255737D}" presName="compositeNode" presStyleCnt="0">
        <dgm:presLayoutVars>
          <dgm:bulletEnabled val="1"/>
        </dgm:presLayoutVars>
      </dgm:prSet>
      <dgm:spPr/>
    </dgm:pt>
    <dgm:pt modelId="{8F65AC63-B01F-4E51-9D26-E4AE0A7A8C14}" type="pres">
      <dgm:prSet presAssocID="{4EF9B552-5F98-4245-82C4-E991F255737D}" presName="bgRect" presStyleLbl="node1" presStyleIdx="2" presStyleCnt="3" custLinFactNeighborX="23" custLinFactNeighborY="0"/>
      <dgm:spPr/>
    </dgm:pt>
    <dgm:pt modelId="{54682D0E-C3E8-4F8F-8826-F9CDBB4E6FD0}" type="pres">
      <dgm:prSet presAssocID="{4EF9B552-5F98-4245-82C4-E991F255737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F57EFB5-8054-4BB4-8A0D-C481C07F3A76}" type="pres">
      <dgm:prSet presAssocID="{4EF9B552-5F98-4245-82C4-E991F255737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950B008-4B70-43D2-A240-FAAD3792B416}" srcId="{0667FE3A-D536-450C-BEBC-77EE201FDC09}" destId="{69B4E577-B2AE-4DD8-84D4-9FA7E63CDBC3}" srcOrd="0" destOrd="0" parTransId="{783BC5E1-FB9F-41BA-B8F6-AFD2F2B7A1EC}" sibTransId="{03C28077-6699-4941-BBCE-B4BEDDFDCA09}"/>
    <dgm:cxn modelId="{6674DE2F-9F0D-4D3A-AD1C-370FE59F957F}" type="presOf" srcId="{4EF9B552-5F98-4245-82C4-E991F255737D}" destId="{8F65AC63-B01F-4E51-9D26-E4AE0A7A8C14}" srcOrd="0" destOrd="0" presId="urn:microsoft.com/office/officeart/2005/8/layout/hProcess7"/>
    <dgm:cxn modelId="{1E2F2930-2F24-4E1E-ADB5-B354C7D00798}" type="presOf" srcId="{03AE9EBC-6EFD-43DA-A78D-006555796ADF}" destId="{3419C682-AD0F-43D2-B5F5-C2604EA26A10}" srcOrd="0" destOrd="0" presId="urn:microsoft.com/office/officeart/2005/8/layout/hProcess7"/>
    <dgm:cxn modelId="{D3580F35-DB0D-4A00-AFCC-D02A4B033165}" type="presOf" srcId="{76AA889E-A17D-41F6-A3A1-8F268D161F11}" destId="{4CB20BAA-B36A-46D7-BC68-0C93EC0A64E2}" srcOrd="0" destOrd="0" presId="urn:microsoft.com/office/officeart/2005/8/layout/hProcess7"/>
    <dgm:cxn modelId="{C36CB541-062C-4A2F-8653-486036E20231}" srcId="{0667FE3A-D536-450C-BEBC-77EE201FDC09}" destId="{76AA889E-A17D-41F6-A3A1-8F268D161F11}" srcOrd="1" destOrd="0" parTransId="{2980916E-36CD-4888-964E-C03692271D66}" sibTransId="{D5637E65-5DEE-41B5-97E6-7C888CAF0D67}"/>
    <dgm:cxn modelId="{AE7AC261-BD6C-475D-929C-A0B89AC8AF92}" type="presOf" srcId="{69B4E577-B2AE-4DD8-84D4-9FA7E63CDBC3}" destId="{2EC60806-7561-4624-9711-AA710833A81C}" srcOrd="1" destOrd="0" presId="urn:microsoft.com/office/officeart/2005/8/layout/hProcess7"/>
    <dgm:cxn modelId="{76A43D49-BD51-4BAE-8738-2AD5A405F97F}" type="presOf" srcId="{4EF9B552-5F98-4245-82C4-E991F255737D}" destId="{54682D0E-C3E8-4F8F-8826-F9CDBB4E6FD0}" srcOrd="1" destOrd="0" presId="urn:microsoft.com/office/officeart/2005/8/layout/hProcess7"/>
    <dgm:cxn modelId="{2A1F2F6A-816B-4FCA-B084-D25FD7A365DF}" srcId="{69B4E577-B2AE-4DD8-84D4-9FA7E63CDBC3}" destId="{AB2FB03D-41AB-4C1D-8135-A58D284A4DF3}" srcOrd="0" destOrd="0" parTransId="{F5A2E2F3-C513-4D6F-A084-859942AD3B93}" sibTransId="{CF66B02A-A822-4074-BE3C-88ABB75E16C8}"/>
    <dgm:cxn modelId="{69164550-565F-41AD-8E60-00EC30DF2502}" type="presOf" srcId="{76AA889E-A17D-41F6-A3A1-8F268D161F11}" destId="{21B65F9F-73D8-451A-B6C0-92B17B730C17}" srcOrd="1" destOrd="0" presId="urn:microsoft.com/office/officeart/2005/8/layout/hProcess7"/>
    <dgm:cxn modelId="{FC036477-F7DA-48F6-ABB3-D85F434E477C}" type="presOf" srcId="{AB2FB03D-41AB-4C1D-8135-A58D284A4DF3}" destId="{1F9FDA7A-7F6B-4B6A-9E63-DC5DC9AAB030}" srcOrd="0" destOrd="0" presId="urn:microsoft.com/office/officeart/2005/8/layout/hProcess7"/>
    <dgm:cxn modelId="{E052C55A-7C22-49C6-B2F5-D3C49DAB9BF4}" srcId="{76AA889E-A17D-41F6-A3A1-8F268D161F11}" destId="{03AE9EBC-6EFD-43DA-A78D-006555796ADF}" srcOrd="0" destOrd="0" parTransId="{EF7094E2-43DE-4EE3-ADEF-E8D4EAFB10FF}" sibTransId="{C7ED3179-754F-4AB7-97FA-529BD8240D96}"/>
    <dgm:cxn modelId="{7B185480-5001-4F0C-8E36-C9527A415AAD}" type="presOf" srcId="{69B4E577-B2AE-4DD8-84D4-9FA7E63CDBC3}" destId="{5BAA3233-C885-4500-934A-BBBACFC8F8DF}" srcOrd="0" destOrd="0" presId="urn:microsoft.com/office/officeart/2005/8/layout/hProcess7"/>
    <dgm:cxn modelId="{B61A4BA3-5D43-4277-81AF-502CC46C191C}" type="presOf" srcId="{0667FE3A-D536-450C-BEBC-77EE201FDC09}" destId="{81A83B12-74B8-40B7-A8AE-6FB1919A0D7C}" srcOrd="0" destOrd="0" presId="urn:microsoft.com/office/officeart/2005/8/layout/hProcess7"/>
    <dgm:cxn modelId="{1D593CB3-C5F8-4275-8253-C7F7EF353C82}" srcId="{4EF9B552-5F98-4245-82C4-E991F255737D}" destId="{C8283C31-77AA-41E6-8C8B-7956BC49AE2E}" srcOrd="0" destOrd="0" parTransId="{873B4836-42C4-4E6B-B2C4-EBB13A2C2085}" sibTransId="{37EF530E-C8E3-4E0A-9394-A86B0615B95F}"/>
    <dgm:cxn modelId="{D9C861BF-8A79-42F2-9A57-43FADCC77801}" srcId="{0667FE3A-D536-450C-BEBC-77EE201FDC09}" destId="{4EF9B552-5F98-4245-82C4-E991F255737D}" srcOrd="2" destOrd="0" parTransId="{69D020FE-EC22-4374-A648-E80F91F92AB6}" sibTransId="{F5149D42-7910-42E5-9B84-988531FD0118}"/>
    <dgm:cxn modelId="{4FA08EE2-4496-4C3D-B7C3-E1F73EBC23DC}" type="presOf" srcId="{C8283C31-77AA-41E6-8C8B-7956BC49AE2E}" destId="{9F57EFB5-8054-4BB4-8A0D-C481C07F3A76}" srcOrd="0" destOrd="0" presId="urn:microsoft.com/office/officeart/2005/8/layout/hProcess7"/>
    <dgm:cxn modelId="{D390E505-756B-4EDD-9411-09E1F0323F5A}" type="presParOf" srcId="{81A83B12-74B8-40B7-A8AE-6FB1919A0D7C}" destId="{4E323567-3E5C-43ED-B8F6-0BD559381AFB}" srcOrd="0" destOrd="0" presId="urn:microsoft.com/office/officeart/2005/8/layout/hProcess7"/>
    <dgm:cxn modelId="{A503AA06-05F8-4D88-AA14-D70EF30F0D58}" type="presParOf" srcId="{4E323567-3E5C-43ED-B8F6-0BD559381AFB}" destId="{5BAA3233-C885-4500-934A-BBBACFC8F8DF}" srcOrd="0" destOrd="0" presId="urn:microsoft.com/office/officeart/2005/8/layout/hProcess7"/>
    <dgm:cxn modelId="{C3AC7CED-CE3E-4C4D-973E-C2808E41E762}" type="presParOf" srcId="{4E323567-3E5C-43ED-B8F6-0BD559381AFB}" destId="{2EC60806-7561-4624-9711-AA710833A81C}" srcOrd="1" destOrd="0" presId="urn:microsoft.com/office/officeart/2005/8/layout/hProcess7"/>
    <dgm:cxn modelId="{16C02A1B-2366-42F0-B7BF-7D618324E235}" type="presParOf" srcId="{4E323567-3E5C-43ED-B8F6-0BD559381AFB}" destId="{1F9FDA7A-7F6B-4B6A-9E63-DC5DC9AAB030}" srcOrd="2" destOrd="0" presId="urn:microsoft.com/office/officeart/2005/8/layout/hProcess7"/>
    <dgm:cxn modelId="{FA53A345-E898-4735-A0FD-E77C03E4B97C}" type="presParOf" srcId="{81A83B12-74B8-40B7-A8AE-6FB1919A0D7C}" destId="{05788D3C-E597-4DCD-9608-E756A961D8F2}" srcOrd="1" destOrd="0" presId="urn:microsoft.com/office/officeart/2005/8/layout/hProcess7"/>
    <dgm:cxn modelId="{F3BAAA8C-25C7-4100-8C94-6F034C050A07}" type="presParOf" srcId="{81A83B12-74B8-40B7-A8AE-6FB1919A0D7C}" destId="{D4D0D6B3-FAAE-4837-9DC0-57FEE2A084C3}" srcOrd="2" destOrd="0" presId="urn:microsoft.com/office/officeart/2005/8/layout/hProcess7"/>
    <dgm:cxn modelId="{9E3780E2-3B80-4F51-859A-A94BD1EEF817}" type="presParOf" srcId="{D4D0D6B3-FAAE-4837-9DC0-57FEE2A084C3}" destId="{2F791F36-39BC-4FEB-A5AC-937981D23448}" srcOrd="0" destOrd="0" presId="urn:microsoft.com/office/officeart/2005/8/layout/hProcess7"/>
    <dgm:cxn modelId="{80C7A8A7-C49D-4D55-8292-45D41120EC8B}" type="presParOf" srcId="{D4D0D6B3-FAAE-4837-9DC0-57FEE2A084C3}" destId="{D4F60C04-8167-4D83-979E-6AB862AC07C2}" srcOrd="1" destOrd="0" presId="urn:microsoft.com/office/officeart/2005/8/layout/hProcess7"/>
    <dgm:cxn modelId="{15911163-9CEF-40FF-8009-BD1411EA9869}" type="presParOf" srcId="{D4D0D6B3-FAAE-4837-9DC0-57FEE2A084C3}" destId="{A703CDCC-A04D-4346-A99A-500652F89D24}" srcOrd="2" destOrd="0" presId="urn:microsoft.com/office/officeart/2005/8/layout/hProcess7"/>
    <dgm:cxn modelId="{522D441A-571C-48A4-8F39-4758E60BF766}" type="presParOf" srcId="{81A83B12-74B8-40B7-A8AE-6FB1919A0D7C}" destId="{65D6A8EC-CF83-4F01-A7BF-9BDB84907071}" srcOrd="3" destOrd="0" presId="urn:microsoft.com/office/officeart/2005/8/layout/hProcess7"/>
    <dgm:cxn modelId="{0412DB72-E18F-4E3B-9D00-574E0FB4D3AC}" type="presParOf" srcId="{81A83B12-74B8-40B7-A8AE-6FB1919A0D7C}" destId="{681E9F84-2B87-430D-B638-E42C28224D56}" srcOrd="4" destOrd="0" presId="urn:microsoft.com/office/officeart/2005/8/layout/hProcess7"/>
    <dgm:cxn modelId="{61F1B54D-B88C-4EF3-8548-87CC5E1E44EA}" type="presParOf" srcId="{681E9F84-2B87-430D-B638-E42C28224D56}" destId="{4CB20BAA-B36A-46D7-BC68-0C93EC0A64E2}" srcOrd="0" destOrd="0" presId="urn:microsoft.com/office/officeart/2005/8/layout/hProcess7"/>
    <dgm:cxn modelId="{5F786C09-C343-4D50-918C-50AFB20BCE16}" type="presParOf" srcId="{681E9F84-2B87-430D-B638-E42C28224D56}" destId="{21B65F9F-73D8-451A-B6C0-92B17B730C17}" srcOrd="1" destOrd="0" presId="urn:microsoft.com/office/officeart/2005/8/layout/hProcess7"/>
    <dgm:cxn modelId="{0B19A11D-F5E3-4F31-840B-487781023311}" type="presParOf" srcId="{681E9F84-2B87-430D-B638-E42C28224D56}" destId="{3419C682-AD0F-43D2-B5F5-C2604EA26A10}" srcOrd="2" destOrd="0" presId="urn:microsoft.com/office/officeart/2005/8/layout/hProcess7"/>
    <dgm:cxn modelId="{4097E655-0502-4A0C-86F7-821682407074}" type="presParOf" srcId="{81A83B12-74B8-40B7-A8AE-6FB1919A0D7C}" destId="{5B49C622-DDB9-45E5-854B-EDA14B86DCFB}" srcOrd="5" destOrd="0" presId="urn:microsoft.com/office/officeart/2005/8/layout/hProcess7"/>
    <dgm:cxn modelId="{C8FEE7AA-F8C3-4FE6-81D4-E550BF93C25D}" type="presParOf" srcId="{81A83B12-74B8-40B7-A8AE-6FB1919A0D7C}" destId="{F0AD59FB-45D1-4010-8774-551FB2942E00}" srcOrd="6" destOrd="0" presId="urn:microsoft.com/office/officeart/2005/8/layout/hProcess7"/>
    <dgm:cxn modelId="{0E5B6DD0-ADCC-4E7D-85F7-3C1FF0DAFC19}" type="presParOf" srcId="{F0AD59FB-45D1-4010-8774-551FB2942E00}" destId="{21399BEB-69DA-47AF-AA9E-A0D0A8F5DE0E}" srcOrd="0" destOrd="0" presId="urn:microsoft.com/office/officeart/2005/8/layout/hProcess7"/>
    <dgm:cxn modelId="{5B851729-DCF7-4163-9225-DBDBD77308C9}" type="presParOf" srcId="{F0AD59FB-45D1-4010-8774-551FB2942E00}" destId="{2301CFAF-9B96-40E0-8687-8370B8B2CC33}" srcOrd="1" destOrd="0" presId="urn:microsoft.com/office/officeart/2005/8/layout/hProcess7"/>
    <dgm:cxn modelId="{5E51B307-CED0-43C0-A489-B7A8C3516B70}" type="presParOf" srcId="{F0AD59FB-45D1-4010-8774-551FB2942E00}" destId="{E6EE3B86-10C8-459F-BB11-97C114F91BDD}" srcOrd="2" destOrd="0" presId="urn:microsoft.com/office/officeart/2005/8/layout/hProcess7"/>
    <dgm:cxn modelId="{8BC9E274-77F8-49B8-88CC-12475E2B72BF}" type="presParOf" srcId="{81A83B12-74B8-40B7-A8AE-6FB1919A0D7C}" destId="{5A909AE7-162A-4176-9127-930007F62C1A}" srcOrd="7" destOrd="0" presId="urn:microsoft.com/office/officeart/2005/8/layout/hProcess7"/>
    <dgm:cxn modelId="{67E74131-31B9-41A1-8440-D621A5B117FE}" type="presParOf" srcId="{81A83B12-74B8-40B7-A8AE-6FB1919A0D7C}" destId="{0D4B8558-B73C-49A8-A036-FBD41BC97112}" srcOrd="8" destOrd="0" presId="urn:microsoft.com/office/officeart/2005/8/layout/hProcess7"/>
    <dgm:cxn modelId="{8C842069-B9AB-4ADD-A624-24E6E9396723}" type="presParOf" srcId="{0D4B8558-B73C-49A8-A036-FBD41BC97112}" destId="{8F65AC63-B01F-4E51-9D26-E4AE0A7A8C14}" srcOrd="0" destOrd="0" presId="urn:microsoft.com/office/officeart/2005/8/layout/hProcess7"/>
    <dgm:cxn modelId="{460CDD25-C2F2-4EEB-BAE1-F681896B683E}" type="presParOf" srcId="{0D4B8558-B73C-49A8-A036-FBD41BC97112}" destId="{54682D0E-C3E8-4F8F-8826-F9CDBB4E6FD0}" srcOrd="1" destOrd="0" presId="urn:microsoft.com/office/officeart/2005/8/layout/hProcess7"/>
    <dgm:cxn modelId="{5CAB2C84-4F92-4CCE-A08D-883485D451F3}" type="presParOf" srcId="{0D4B8558-B73C-49A8-A036-FBD41BC97112}" destId="{9F57EFB5-8054-4BB4-8A0D-C481C07F3A7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A35A73-BFF9-407A-822C-AA546F20029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7F57079-3CD3-43AB-A2EA-F741DDA1EA72}">
      <dgm:prSet/>
      <dgm:spPr/>
      <dgm:t>
        <a:bodyPr/>
        <a:lstStyle/>
        <a:p>
          <a:r>
            <a:rPr lang="en-US"/>
            <a:t>Diagnosis</a:t>
          </a:r>
        </a:p>
      </dgm:t>
    </dgm:pt>
    <dgm:pt modelId="{7FC1175C-F7CC-4CBE-894D-064ECD69A08C}" type="parTrans" cxnId="{A962D4DE-2935-424C-9351-AA02275CF91B}">
      <dgm:prSet/>
      <dgm:spPr/>
      <dgm:t>
        <a:bodyPr/>
        <a:lstStyle/>
        <a:p>
          <a:endParaRPr lang="en-US"/>
        </a:p>
      </dgm:t>
    </dgm:pt>
    <dgm:pt modelId="{6A0A6E39-7BF7-455C-A001-933C874146D9}" type="sibTrans" cxnId="{A962D4DE-2935-424C-9351-AA02275CF91B}">
      <dgm:prSet/>
      <dgm:spPr/>
      <dgm:t>
        <a:bodyPr/>
        <a:lstStyle/>
        <a:p>
          <a:endParaRPr lang="en-US"/>
        </a:p>
      </dgm:t>
    </dgm:pt>
    <dgm:pt modelId="{1C2FFFF4-E6D4-4322-B10F-BCC9568053AA}">
      <dgm:prSet/>
      <dgm:spPr/>
      <dgm:t>
        <a:bodyPr/>
        <a:lstStyle/>
        <a:p>
          <a:r>
            <a:rPr lang="en-US"/>
            <a:t>Hospitalization</a:t>
          </a:r>
        </a:p>
      </dgm:t>
    </dgm:pt>
    <dgm:pt modelId="{F8EC693B-DC02-41E1-A1A7-50CFD13CA415}" type="parTrans" cxnId="{FB4207B9-3DB5-471F-AD56-84ED8A7EC75E}">
      <dgm:prSet/>
      <dgm:spPr/>
      <dgm:t>
        <a:bodyPr/>
        <a:lstStyle/>
        <a:p>
          <a:endParaRPr lang="en-US"/>
        </a:p>
      </dgm:t>
    </dgm:pt>
    <dgm:pt modelId="{376D2BE6-B033-4EAE-8304-B0FC238E19D2}" type="sibTrans" cxnId="{FB4207B9-3DB5-471F-AD56-84ED8A7EC75E}">
      <dgm:prSet/>
      <dgm:spPr/>
      <dgm:t>
        <a:bodyPr/>
        <a:lstStyle/>
        <a:p>
          <a:endParaRPr lang="en-US"/>
        </a:p>
      </dgm:t>
    </dgm:pt>
    <dgm:pt modelId="{F605F35F-E9CB-4192-8CA4-5EAA9758375F}">
      <dgm:prSet/>
      <dgm:spPr/>
      <dgm:t>
        <a:bodyPr/>
        <a:lstStyle/>
        <a:p>
          <a:r>
            <a:rPr lang="en-US"/>
            <a:t>Lab work</a:t>
          </a:r>
        </a:p>
      </dgm:t>
    </dgm:pt>
    <dgm:pt modelId="{55541440-B6C0-4D09-BEC8-521D57AC7201}" type="parTrans" cxnId="{9C5A8ACF-E51B-4D95-BF32-F40BA9107B65}">
      <dgm:prSet/>
      <dgm:spPr/>
      <dgm:t>
        <a:bodyPr/>
        <a:lstStyle/>
        <a:p>
          <a:endParaRPr lang="en-US"/>
        </a:p>
      </dgm:t>
    </dgm:pt>
    <dgm:pt modelId="{233C7EE9-2195-447D-B187-C59822D917A6}" type="sibTrans" cxnId="{9C5A8ACF-E51B-4D95-BF32-F40BA9107B65}">
      <dgm:prSet/>
      <dgm:spPr/>
      <dgm:t>
        <a:bodyPr/>
        <a:lstStyle/>
        <a:p>
          <a:endParaRPr lang="en-US"/>
        </a:p>
      </dgm:t>
    </dgm:pt>
    <dgm:pt modelId="{317683C0-161A-431F-BCE9-FE04DAC82DC7}">
      <dgm:prSet/>
      <dgm:spPr/>
      <dgm:t>
        <a:bodyPr/>
        <a:lstStyle/>
        <a:p>
          <a:r>
            <a:rPr lang="en-US"/>
            <a:t>Low blood sugar</a:t>
          </a:r>
        </a:p>
      </dgm:t>
    </dgm:pt>
    <dgm:pt modelId="{D3A3CF1E-CD5D-47CA-8825-66A5D14B84B8}" type="parTrans" cxnId="{3A4AA228-3388-4A43-93E1-071E10B54AB8}">
      <dgm:prSet/>
      <dgm:spPr/>
      <dgm:t>
        <a:bodyPr/>
        <a:lstStyle/>
        <a:p>
          <a:endParaRPr lang="en-US"/>
        </a:p>
      </dgm:t>
    </dgm:pt>
    <dgm:pt modelId="{614C47CF-872A-4DC5-9F90-F6FFFAF142E4}" type="sibTrans" cxnId="{3A4AA228-3388-4A43-93E1-071E10B54AB8}">
      <dgm:prSet/>
      <dgm:spPr/>
      <dgm:t>
        <a:bodyPr/>
        <a:lstStyle/>
        <a:p>
          <a:endParaRPr lang="en-US"/>
        </a:p>
      </dgm:t>
    </dgm:pt>
    <dgm:pt modelId="{3BC02B0F-0339-4CB9-823D-26C88CEB9E91}">
      <dgm:prSet/>
      <dgm:spPr/>
      <dgm:t>
        <a:bodyPr/>
        <a:lstStyle/>
        <a:p>
          <a:r>
            <a:rPr lang="en-US"/>
            <a:t>Injections</a:t>
          </a:r>
        </a:p>
      </dgm:t>
    </dgm:pt>
    <dgm:pt modelId="{5F2FCB14-AC6D-4EC9-9375-C1461FBF1AAC}" type="parTrans" cxnId="{3725C49A-E56A-4E72-9371-1332110D6A27}">
      <dgm:prSet/>
      <dgm:spPr/>
      <dgm:t>
        <a:bodyPr/>
        <a:lstStyle/>
        <a:p>
          <a:endParaRPr lang="en-US"/>
        </a:p>
      </dgm:t>
    </dgm:pt>
    <dgm:pt modelId="{230001AF-CABE-4DD1-98EF-24048C50B628}" type="sibTrans" cxnId="{3725C49A-E56A-4E72-9371-1332110D6A27}">
      <dgm:prSet/>
      <dgm:spPr/>
      <dgm:t>
        <a:bodyPr/>
        <a:lstStyle/>
        <a:p>
          <a:endParaRPr lang="en-US"/>
        </a:p>
      </dgm:t>
    </dgm:pt>
    <dgm:pt modelId="{9C1862BE-267C-40A5-8E58-EE81808A5EBC}">
      <dgm:prSet/>
      <dgm:spPr/>
      <dgm:t>
        <a:bodyPr/>
        <a:lstStyle/>
        <a:p>
          <a:r>
            <a:rPr lang="en-US"/>
            <a:t>Poking fingers</a:t>
          </a:r>
        </a:p>
      </dgm:t>
    </dgm:pt>
    <dgm:pt modelId="{2AA2232F-4E46-442E-9DB1-BAAD9735A4A2}" type="parTrans" cxnId="{E046A871-073B-4374-A956-5179021DB9D7}">
      <dgm:prSet/>
      <dgm:spPr/>
      <dgm:t>
        <a:bodyPr/>
        <a:lstStyle/>
        <a:p>
          <a:endParaRPr lang="en-US"/>
        </a:p>
      </dgm:t>
    </dgm:pt>
    <dgm:pt modelId="{FDCEA90D-8FD6-47C8-B87C-2C27A961CADA}" type="sibTrans" cxnId="{E046A871-073B-4374-A956-5179021DB9D7}">
      <dgm:prSet/>
      <dgm:spPr/>
      <dgm:t>
        <a:bodyPr/>
        <a:lstStyle/>
        <a:p>
          <a:endParaRPr lang="en-US"/>
        </a:p>
      </dgm:t>
    </dgm:pt>
    <dgm:pt modelId="{4678061A-0365-4080-A3F7-91836C46509A}">
      <dgm:prSet/>
      <dgm:spPr/>
      <dgm:t>
        <a:bodyPr/>
        <a:lstStyle/>
        <a:p>
          <a:r>
            <a:rPr lang="en-US"/>
            <a:t>Medical exams that feel invasive</a:t>
          </a:r>
        </a:p>
      </dgm:t>
    </dgm:pt>
    <dgm:pt modelId="{CC4A89D9-2368-40EC-9EE9-2FBA91521E36}" type="parTrans" cxnId="{F106976C-E8B3-4642-8DA0-E73E0C01D3F7}">
      <dgm:prSet/>
      <dgm:spPr/>
      <dgm:t>
        <a:bodyPr/>
        <a:lstStyle/>
        <a:p>
          <a:endParaRPr lang="en-US"/>
        </a:p>
      </dgm:t>
    </dgm:pt>
    <dgm:pt modelId="{C77E6563-B4EE-4B3D-BF7F-902628CC4EA0}" type="sibTrans" cxnId="{F106976C-E8B3-4642-8DA0-E73E0C01D3F7}">
      <dgm:prSet/>
      <dgm:spPr/>
      <dgm:t>
        <a:bodyPr/>
        <a:lstStyle/>
        <a:p>
          <a:endParaRPr lang="en-US"/>
        </a:p>
      </dgm:t>
    </dgm:pt>
    <dgm:pt modelId="{7D9AD102-55A5-4341-8A7D-8313FE9C4A5B}">
      <dgm:prSet/>
      <dgm:spPr/>
      <dgm:t>
        <a:bodyPr/>
        <a:lstStyle/>
        <a:p>
          <a:r>
            <a:rPr lang="en-US"/>
            <a:t>Experience of bias, weight bias, etc.</a:t>
          </a:r>
        </a:p>
      </dgm:t>
    </dgm:pt>
    <dgm:pt modelId="{D28DDBA9-776A-400A-85EE-3733B0F3F4A8}" type="parTrans" cxnId="{4A9C761D-15C3-452D-89BE-4EA413BF3E40}">
      <dgm:prSet/>
      <dgm:spPr/>
      <dgm:t>
        <a:bodyPr/>
        <a:lstStyle/>
        <a:p>
          <a:endParaRPr lang="en-US"/>
        </a:p>
      </dgm:t>
    </dgm:pt>
    <dgm:pt modelId="{D11C0454-E2C3-4FE1-9D04-2805C5F749F2}" type="sibTrans" cxnId="{4A9C761D-15C3-452D-89BE-4EA413BF3E40}">
      <dgm:prSet/>
      <dgm:spPr/>
      <dgm:t>
        <a:bodyPr/>
        <a:lstStyle/>
        <a:p>
          <a:endParaRPr lang="en-US"/>
        </a:p>
      </dgm:t>
    </dgm:pt>
    <dgm:pt modelId="{B4CF64DF-D2FD-4CB2-9D4B-57C8628061AC}" type="pres">
      <dgm:prSet presAssocID="{3DA35A73-BFF9-407A-822C-AA546F200294}" presName="Name0" presStyleCnt="0">
        <dgm:presLayoutVars>
          <dgm:dir/>
          <dgm:animLvl val="lvl"/>
          <dgm:resizeHandles val="exact"/>
        </dgm:presLayoutVars>
      </dgm:prSet>
      <dgm:spPr/>
    </dgm:pt>
    <dgm:pt modelId="{FD3BD720-7696-4FC0-8CEB-9B9402D64552}" type="pres">
      <dgm:prSet presAssocID="{37F57079-3CD3-43AB-A2EA-F741DDA1EA72}" presName="linNode" presStyleCnt="0"/>
      <dgm:spPr/>
    </dgm:pt>
    <dgm:pt modelId="{31EA6CE8-0A4B-4B5F-851B-E239B78F40F8}" type="pres">
      <dgm:prSet presAssocID="{37F57079-3CD3-43AB-A2EA-F741DDA1EA72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6672CB97-95D9-47F7-97B6-C9D3C3F97453}" type="pres">
      <dgm:prSet presAssocID="{6A0A6E39-7BF7-455C-A001-933C874146D9}" presName="sp" presStyleCnt="0"/>
      <dgm:spPr/>
    </dgm:pt>
    <dgm:pt modelId="{1374677C-383B-4389-926A-8038FC4E083A}" type="pres">
      <dgm:prSet presAssocID="{1C2FFFF4-E6D4-4322-B10F-BCC9568053AA}" presName="linNode" presStyleCnt="0"/>
      <dgm:spPr/>
    </dgm:pt>
    <dgm:pt modelId="{4CEB3F3E-729A-4D00-AAC1-BB471BEEB96C}" type="pres">
      <dgm:prSet presAssocID="{1C2FFFF4-E6D4-4322-B10F-BCC9568053AA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53D036B4-36A2-4093-A6F0-6A37273D1D23}" type="pres">
      <dgm:prSet presAssocID="{376D2BE6-B033-4EAE-8304-B0FC238E19D2}" presName="sp" presStyleCnt="0"/>
      <dgm:spPr/>
    </dgm:pt>
    <dgm:pt modelId="{67E17194-000E-4276-AE81-8846394C5FCD}" type="pres">
      <dgm:prSet presAssocID="{F605F35F-E9CB-4192-8CA4-5EAA9758375F}" presName="linNode" presStyleCnt="0"/>
      <dgm:spPr/>
    </dgm:pt>
    <dgm:pt modelId="{D1ECC8BE-FA66-44C4-A6D1-A9E370005115}" type="pres">
      <dgm:prSet presAssocID="{F605F35F-E9CB-4192-8CA4-5EAA9758375F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5179B04C-B361-4A44-B377-4E211CBF1F5A}" type="pres">
      <dgm:prSet presAssocID="{233C7EE9-2195-447D-B187-C59822D917A6}" presName="sp" presStyleCnt="0"/>
      <dgm:spPr/>
    </dgm:pt>
    <dgm:pt modelId="{B10E21BE-D47B-4177-A1DA-28D14CF66BEB}" type="pres">
      <dgm:prSet presAssocID="{317683C0-161A-431F-BCE9-FE04DAC82DC7}" presName="linNode" presStyleCnt="0"/>
      <dgm:spPr/>
    </dgm:pt>
    <dgm:pt modelId="{9D911BB6-E1F1-46CF-9142-06128672411C}" type="pres">
      <dgm:prSet presAssocID="{317683C0-161A-431F-BCE9-FE04DAC82DC7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469BA192-F79C-440C-9060-9B2104086387}" type="pres">
      <dgm:prSet presAssocID="{614C47CF-872A-4DC5-9F90-F6FFFAF142E4}" presName="sp" presStyleCnt="0"/>
      <dgm:spPr/>
    </dgm:pt>
    <dgm:pt modelId="{5859E957-CEA2-4E87-A7F0-A5EA4A958287}" type="pres">
      <dgm:prSet presAssocID="{3BC02B0F-0339-4CB9-823D-26C88CEB9E91}" presName="linNode" presStyleCnt="0"/>
      <dgm:spPr/>
    </dgm:pt>
    <dgm:pt modelId="{67EB5CF3-EF52-454E-94A0-91D12B04C036}" type="pres">
      <dgm:prSet presAssocID="{3BC02B0F-0339-4CB9-823D-26C88CEB9E91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4FED2AE6-630B-47F5-A582-0C7F8670A397}" type="pres">
      <dgm:prSet presAssocID="{230001AF-CABE-4DD1-98EF-24048C50B628}" presName="sp" presStyleCnt="0"/>
      <dgm:spPr/>
    </dgm:pt>
    <dgm:pt modelId="{33DDEE4D-4911-497F-A1FA-6A4E262E40B8}" type="pres">
      <dgm:prSet presAssocID="{9C1862BE-267C-40A5-8E58-EE81808A5EBC}" presName="linNode" presStyleCnt="0"/>
      <dgm:spPr/>
    </dgm:pt>
    <dgm:pt modelId="{F6BBD4B9-414F-4C47-8953-701C479DF310}" type="pres">
      <dgm:prSet presAssocID="{9C1862BE-267C-40A5-8E58-EE81808A5EBC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BB4A3CE7-7D18-4D23-A966-B9A51D543C6C}" type="pres">
      <dgm:prSet presAssocID="{FDCEA90D-8FD6-47C8-B87C-2C27A961CADA}" presName="sp" presStyleCnt="0"/>
      <dgm:spPr/>
    </dgm:pt>
    <dgm:pt modelId="{203BD8AC-EBCC-4978-8662-BDAF9A806743}" type="pres">
      <dgm:prSet presAssocID="{4678061A-0365-4080-A3F7-91836C46509A}" presName="linNode" presStyleCnt="0"/>
      <dgm:spPr/>
    </dgm:pt>
    <dgm:pt modelId="{57947789-D8BB-42A5-A88B-F133D2181CEE}" type="pres">
      <dgm:prSet presAssocID="{4678061A-0365-4080-A3F7-91836C46509A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2D53240-35E6-47F1-B745-A41CA16E9B63}" type="pres">
      <dgm:prSet presAssocID="{C77E6563-B4EE-4B3D-BF7F-902628CC4EA0}" presName="sp" presStyleCnt="0"/>
      <dgm:spPr/>
    </dgm:pt>
    <dgm:pt modelId="{BAA98E3F-B03F-430D-8DED-842841116211}" type="pres">
      <dgm:prSet presAssocID="{7D9AD102-55A5-4341-8A7D-8313FE9C4A5B}" presName="linNode" presStyleCnt="0"/>
      <dgm:spPr/>
    </dgm:pt>
    <dgm:pt modelId="{9A96402E-5A59-4CE3-9060-B47481724F94}" type="pres">
      <dgm:prSet presAssocID="{7D9AD102-55A5-4341-8A7D-8313FE9C4A5B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07ADB805-3BCE-464B-8521-15E40DF68F09}" type="presOf" srcId="{37F57079-3CD3-43AB-A2EA-F741DDA1EA72}" destId="{31EA6CE8-0A4B-4B5F-851B-E239B78F40F8}" srcOrd="0" destOrd="0" presId="urn:microsoft.com/office/officeart/2005/8/layout/vList5"/>
    <dgm:cxn modelId="{26949108-EDDD-4BD1-B3EA-82E08C707195}" type="presOf" srcId="{F605F35F-E9CB-4192-8CA4-5EAA9758375F}" destId="{D1ECC8BE-FA66-44C4-A6D1-A9E370005115}" srcOrd="0" destOrd="0" presId="urn:microsoft.com/office/officeart/2005/8/layout/vList5"/>
    <dgm:cxn modelId="{4A9C761D-15C3-452D-89BE-4EA413BF3E40}" srcId="{3DA35A73-BFF9-407A-822C-AA546F200294}" destId="{7D9AD102-55A5-4341-8A7D-8313FE9C4A5B}" srcOrd="7" destOrd="0" parTransId="{D28DDBA9-776A-400A-85EE-3733B0F3F4A8}" sibTransId="{D11C0454-E2C3-4FE1-9D04-2805C5F749F2}"/>
    <dgm:cxn modelId="{9D4B7C1D-9FD5-476A-965F-A328DF614DE2}" type="presOf" srcId="{4678061A-0365-4080-A3F7-91836C46509A}" destId="{57947789-D8BB-42A5-A88B-F133D2181CEE}" srcOrd="0" destOrd="0" presId="urn:microsoft.com/office/officeart/2005/8/layout/vList5"/>
    <dgm:cxn modelId="{3A4AA228-3388-4A43-93E1-071E10B54AB8}" srcId="{3DA35A73-BFF9-407A-822C-AA546F200294}" destId="{317683C0-161A-431F-BCE9-FE04DAC82DC7}" srcOrd="3" destOrd="0" parTransId="{D3A3CF1E-CD5D-47CA-8825-66A5D14B84B8}" sibTransId="{614C47CF-872A-4DC5-9F90-F6FFFAF142E4}"/>
    <dgm:cxn modelId="{ED2D1636-DBF6-4FCF-B88A-3CD922BA0E32}" type="presOf" srcId="{3DA35A73-BFF9-407A-822C-AA546F200294}" destId="{B4CF64DF-D2FD-4CB2-9D4B-57C8628061AC}" srcOrd="0" destOrd="0" presId="urn:microsoft.com/office/officeart/2005/8/layout/vList5"/>
    <dgm:cxn modelId="{F106976C-E8B3-4642-8DA0-E73E0C01D3F7}" srcId="{3DA35A73-BFF9-407A-822C-AA546F200294}" destId="{4678061A-0365-4080-A3F7-91836C46509A}" srcOrd="6" destOrd="0" parTransId="{CC4A89D9-2368-40EC-9EE9-2FBA91521E36}" sibTransId="{C77E6563-B4EE-4B3D-BF7F-902628CC4EA0}"/>
    <dgm:cxn modelId="{E046A871-073B-4374-A956-5179021DB9D7}" srcId="{3DA35A73-BFF9-407A-822C-AA546F200294}" destId="{9C1862BE-267C-40A5-8E58-EE81808A5EBC}" srcOrd="5" destOrd="0" parTransId="{2AA2232F-4E46-442E-9DB1-BAAD9735A4A2}" sibTransId="{FDCEA90D-8FD6-47C8-B87C-2C27A961CADA}"/>
    <dgm:cxn modelId="{3725C49A-E56A-4E72-9371-1332110D6A27}" srcId="{3DA35A73-BFF9-407A-822C-AA546F200294}" destId="{3BC02B0F-0339-4CB9-823D-26C88CEB9E91}" srcOrd="4" destOrd="0" parTransId="{5F2FCB14-AC6D-4EC9-9375-C1461FBF1AAC}" sibTransId="{230001AF-CABE-4DD1-98EF-24048C50B628}"/>
    <dgm:cxn modelId="{EB57D4AF-5D73-4A75-B965-9B8EAB8EE10F}" type="presOf" srcId="{9C1862BE-267C-40A5-8E58-EE81808A5EBC}" destId="{F6BBD4B9-414F-4C47-8953-701C479DF310}" srcOrd="0" destOrd="0" presId="urn:microsoft.com/office/officeart/2005/8/layout/vList5"/>
    <dgm:cxn modelId="{FB4207B9-3DB5-471F-AD56-84ED8A7EC75E}" srcId="{3DA35A73-BFF9-407A-822C-AA546F200294}" destId="{1C2FFFF4-E6D4-4322-B10F-BCC9568053AA}" srcOrd="1" destOrd="0" parTransId="{F8EC693B-DC02-41E1-A1A7-50CFD13CA415}" sibTransId="{376D2BE6-B033-4EAE-8304-B0FC238E19D2}"/>
    <dgm:cxn modelId="{9C5A8ACF-E51B-4D95-BF32-F40BA9107B65}" srcId="{3DA35A73-BFF9-407A-822C-AA546F200294}" destId="{F605F35F-E9CB-4192-8CA4-5EAA9758375F}" srcOrd="2" destOrd="0" parTransId="{55541440-B6C0-4D09-BEC8-521D57AC7201}" sibTransId="{233C7EE9-2195-447D-B187-C59822D917A6}"/>
    <dgm:cxn modelId="{EC551FD5-A01E-4D6F-9426-2F1ED20EA80D}" type="presOf" srcId="{317683C0-161A-431F-BCE9-FE04DAC82DC7}" destId="{9D911BB6-E1F1-46CF-9142-06128672411C}" srcOrd="0" destOrd="0" presId="urn:microsoft.com/office/officeart/2005/8/layout/vList5"/>
    <dgm:cxn modelId="{0C27C7DD-9AD7-4945-BE99-37769717F6A8}" type="presOf" srcId="{7D9AD102-55A5-4341-8A7D-8313FE9C4A5B}" destId="{9A96402E-5A59-4CE3-9060-B47481724F94}" srcOrd="0" destOrd="0" presId="urn:microsoft.com/office/officeart/2005/8/layout/vList5"/>
    <dgm:cxn modelId="{A962D4DE-2935-424C-9351-AA02275CF91B}" srcId="{3DA35A73-BFF9-407A-822C-AA546F200294}" destId="{37F57079-3CD3-43AB-A2EA-F741DDA1EA72}" srcOrd="0" destOrd="0" parTransId="{7FC1175C-F7CC-4CBE-894D-064ECD69A08C}" sibTransId="{6A0A6E39-7BF7-455C-A001-933C874146D9}"/>
    <dgm:cxn modelId="{AD6F62E8-2BD3-4B70-8BAA-E6730083A734}" type="presOf" srcId="{3BC02B0F-0339-4CB9-823D-26C88CEB9E91}" destId="{67EB5CF3-EF52-454E-94A0-91D12B04C036}" srcOrd="0" destOrd="0" presId="urn:microsoft.com/office/officeart/2005/8/layout/vList5"/>
    <dgm:cxn modelId="{03B21FEB-AC2E-4E8F-9AA2-44A12BC9E449}" type="presOf" srcId="{1C2FFFF4-E6D4-4322-B10F-BCC9568053AA}" destId="{4CEB3F3E-729A-4D00-AAC1-BB471BEEB96C}" srcOrd="0" destOrd="0" presId="urn:microsoft.com/office/officeart/2005/8/layout/vList5"/>
    <dgm:cxn modelId="{65CFBB2C-971A-4F9C-8750-8925017E9266}" type="presParOf" srcId="{B4CF64DF-D2FD-4CB2-9D4B-57C8628061AC}" destId="{FD3BD720-7696-4FC0-8CEB-9B9402D64552}" srcOrd="0" destOrd="0" presId="urn:microsoft.com/office/officeart/2005/8/layout/vList5"/>
    <dgm:cxn modelId="{7B8D66EE-41EC-4CA6-9144-4C5CE18421C5}" type="presParOf" srcId="{FD3BD720-7696-4FC0-8CEB-9B9402D64552}" destId="{31EA6CE8-0A4B-4B5F-851B-E239B78F40F8}" srcOrd="0" destOrd="0" presId="urn:microsoft.com/office/officeart/2005/8/layout/vList5"/>
    <dgm:cxn modelId="{52C5D82A-EE38-4BCC-B7F9-1646CE747840}" type="presParOf" srcId="{B4CF64DF-D2FD-4CB2-9D4B-57C8628061AC}" destId="{6672CB97-95D9-47F7-97B6-C9D3C3F97453}" srcOrd="1" destOrd="0" presId="urn:microsoft.com/office/officeart/2005/8/layout/vList5"/>
    <dgm:cxn modelId="{BECD5B5B-354B-4DDC-A203-BD04DCCDB67F}" type="presParOf" srcId="{B4CF64DF-D2FD-4CB2-9D4B-57C8628061AC}" destId="{1374677C-383B-4389-926A-8038FC4E083A}" srcOrd="2" destOrd="0" presId="urn:microsoft.com/office/officeart/2005/8/layout/vList5"/>
    <dgm:cxn modelId="{CBCC899C-2E7A-4DEB-BE41-C5CDF5CBF3FF}" type="presParOf" srcId="{1374677C-383B-4389-926A-8038FC4E083A}" destId="{4CEB3F3E-729A-4D00-AAC1-BB471BEEB96C}" srcOrd="0" destOrd="0" presId="urn:microsoft.com/office/officeart/2005/8/layout/vList5"/>
    <dgm:cxn modelId="{9BB22EF2-553A-4A88-8620-1367312BC883}" type="presParOf" srcId="{B4CF64DF-D2FD-4CB2-9D4B-57C8628061AC}" destId="{53D036B4-36A2-4093-A6F0-6A37273D1D23}" srcOrd="3" destOrd="0" presId="urn:microsoft.com/office/officeart/2005/8/layout/vList5"/>
    <dgm:cxn modelId="{1244E7AA-3D48-406A-A7F3-51F79C287F1B}" type="presParOf" srcId="{B4CF64DF-D2FD-4CB2-9D4B-57C8628061AC}" destId="{67E17194-000E-4276-AE81-8846394C5FCD}" srcOrd="4" destOrd="0" presId="urn:microsoft.com/office/officeart/2005/8/layout/vList5"/>
    <dgm:cxn modelId="{C08F475D-96E1-4498-AA77-5741EE0014B3}" type="presParOf" srcId="{67E17194-000E-4276-AE81-8846394C5FCD}" destId="{D1ECC8BE-FA66-44C4-A6D1-A9E370005115}" srcOrd="0" destOrd="0" presId="urn:microsoft.com/office/officeart/2005/8/layout/vList5"/>
    <dgm:cxn modelId="{BA69329D-E29F-4C85-B529-7717F4625C70}" type="presParOf" srcId="{B4CF64DF-D2FD-4CB2-9D4B-57C8628061AC}" destId="{5179B04C-B361-4A44-B377-4E211CBF1F5A}" srcOrd="5" destOrd="0" presId="urn:microsoft.com/office/officeart/2005/8/layout/vList5"/>
    <dgm:cxn modelId="{4D0C1BC1-F9B0-4132-B408-4D9D4F8785C0}" type="presParOf" srcId="{B4CF64DF-D2FD-4CB2-9D4B-57C8628061AC}" destId="{B10E21BE-D47B-4177-A1DA-28D14CF66BEB}" srcOrd="6" destOrd="0" presId="urn:microsoft.com/office/officeart/2005/8/layout/vList5"/>
    <dgm:cxn modelId="{AF797B71-7DB1-48E5-987B-13ACA0B6386F}" type="presParOf" srcId="{B10E21BE-D47B-4177-A1DA-28D14CF66BEB}" destId="{9D911BB6-E1F1-46CF-9142-06128672411C}" srcOrd="0" destOrd="0" presId="urn:microsoft.com/office/officeart/2005/8/layout/vList5"/>
    <dgm:cxn modelId="{D0EB3FC1-CDBB-4ACE-9588-06BABDD231FA}" type="presParOf" srcId="{B4CF64DF-D2FD-4CB2-9D4B-57C8628061AC}" destId="{469BA192-F79C-440C-9060-9B2104086387}" srcOrd="7" destOrd="0" presId="urn:microsoft.com/office/officeart/2005/8/layout/vList5"/>
    <dgm:cxn modelId="{5E6DB115-FBA9-4D84-83A1-033398843EB2}" type="presParOf" srcId="{B4CF64DF-D2FD-4CB2-9D4B-57C8628061AC}" destId="{5859E957-CEA2-4E87-A7F0-A5EA4A958287}" srcOrd="8" destOrd="0" presId="urn:microsoft.com/office/officeart/2005/8/layout/vList5"/>
    <dgm:cxn modelId="{FE96A7B7-21AA-43F3-A438-B616622C5595}" type="presParOf" srcId="{5859E957-CEA2-4E87-A7F0-A5EA4A958287}" destId="{67EB5CF3-EF52-454E-94A0-91D12B04C036}" srcOrd="0" destOrd="0" presId="urn:microsoft.com/office/officeart/2005/8/layout/vList5"/>
    <dgm:cxn modelId="{CC44832E-B648-49F5-BEEA-DDA020B0B3C9}" type="presParOf" srcId="{B4CF64DF-D2FD-4CB2-9D4B-57C8628061AC}" destId="{4FED2AE6-630B-47F5-A582-0C7F8670A397}" srcOrd="9" destOrd="0" presId="urn:microsoft.com/office/officeart/2005/8/layout/vList5"/>
    <dgm:cxn modelId="{7EA863B6-E132-4A87-8D53-40B9A8C4F277}" type="presParOf" srcId="{B4CF64DF-D2FD-4CB2-9D4B-57C8628061AC}" destId="{33DDEE4D-4911-497F-A1FA-6A4E262E40B8}" srcOrd="10" destOrd="0" presId="urn:microsoft.com/office/officeart/2005/8/layout/vList5"/>
    <dgm:cxn modelId="{BD636827-9B94-471E-B2EE-673786D808B9}" type="presParOf" srcId="{33DDEE4D-4911-497F-A1FA-6A4E262E40B8}" destId="{F6BBD4B9-414F-4C47-8953-701C479DF310}" srcOrd="0" destOrd="0" presId="urn:microsoft.com/office/officeart/2005/8/layout/vList5"/>
    <dgm:cxn modelId="{69AE7E26-1FD1-488F-A2E7-B63B5EBC497C}" type="presParOf" srcId="{B4CF64DF-D2FD-4CB2-9D4B-57C8628061AC}" destId="{BB4A3CE7-7D18-4D23-A966-B9A51D543C6C}" srcOrd="11" destOrd="0" presId="urn:microsoft.com/office/officeart/2005/8/layout/vList5"/>
    <dgm:cxn modelId="{E8D7B7B9-3BF2-4444-937E-197AF85183F1}" type="presParOf" srcId="{B4CF64DF-D2FD-4CB2-9D4B-57C8628061AC}" destId="{203BD8AC-EBCC-4978-8662-BDAF9A806743}" srcOrd="12" destOrd="0" presId="urn:microsoft.com/office/officeart/2005/8/layout/vList5"/>
    <dgm:cxn modelId="{B4DAD734-C371-4CC1-AB6F-4EC3F98229D5}" type="presParOf" srcId="{203BD8AC-EBCC-4978-8662-BDAF9A806743}" destId="{57947789-D8BB-42A5-A88B-F133D2181CEE}" srcOrd="0" destOrd="0" presId="urn:microsoft.com/office/officeart/2005/8/layout/vList5"/>
    <dgm:cxn modelId="{4AA5C913-F238-499B-BB49-792D2E7B6A0E}" type="presParOf" srcId="{B4CF64DF-D2FD-4CB2-9D4B-57C8628061AC}" destId="{72D53240-35E6-47F1-B745-A41CA16E9B63}" srcOrd="13" destOrd="0" presId="urn:microsoft.com/office/officeart/2005/8/layout/vList5"/>
    <dgm:cxn modelId="{CDEDDCC1-2E6E-46F2-8897-35474A3C0239}" type="presParOf" srcId="{B4CF64DF-D2FD-4CB2-9D4B-57C8628061AC}" destId="{BAA98E3F-B03F-430D-8DED-842841116211}" srcOrd="14" destOrd="0" presId="urn:microsoft.com/office/officeart/2005/8/layout/vList5"/>
    <dgm:cxn modelId="{8165ACF8-FE2D-4032-9E34-E831383D7E9E}" type="presParOf" srcId="{BAA98E3F-B03F-430D-8DED-842841116211}" destId="{9A96402E-5A59-4CE3-9060-B47481724F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87B43D-FD3A-4E12-94F0-32C8A2D7E60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3E8D24-DB10-470C-867D-96401DCACC6C}">
      <dgm:prSet/>
      <dgm:spPr/>
      <dgm:t>
        <a:bodyPr/>
        <a:lstStyle/>
        <a:p>
          <a:r>
            <a:rPr lang="en-US" dirty="0"/>
            <a:t>Trauma informed care which has 6 principals</a:t>
          </a:r>
        </a:p>
      </dgm:t>
    </dgm:pt>
    <dgm:pt modelId="{2D5A178E-71EB-4144-921C-709A759E7F6E}" type="parTrans" cxnId="{8F7F6592-D832-4240-8DC6-D6BB64F83EB9}">
      <dgm:prSet/>
      <dgm:spPr/>
      <dgm:t>
        <a:bodyPr/>
        <a:lstStyle/>
        <a:p>
          <a:endParaRPr lang="en-US"/>
        </a:p>
      </dgm:t>
    </dgm:pt>
    <dgm:pt modelId="{A625D5AC-D884-4408-B70A-44332154DC9C}" type="sibTrans" cxnId="{8F7F6592-D832-4240-8DC6-D6BB64F83EB9}">
      <dgm:prSet/>
      <dgm:spPr/>
      <dgm:t>
        <a:bodyPr/>
        <a:lstStyle/>
        <a:p>
          <a:endParaRPr lang="en-US"/>
        </a:p>
      </dgm:t>
    </dgm:pt>
    <dgm:pt modelId="{1CD5DC05-54B2-4AD0-874F-C8CD0E50C782}">
      <dgm:prSet/>
      <dgm:spPr/>
      <dgm:t>
        <a:bodyPr/>
        <a:lstStyle/>
        <a:p>
          <a:r>
            <a:rPr lang="en-US" dirty="0"/>
            <a:t>1.Safety</a:t>
          </a:r>
        </a:p>
      </dgm:t>
    </dgm:pt>
    <dgm:pt modelId="{57163951-650F-493E-A490-AEAA14CDF3FD}" type="parTrans" cxnId="{225EEDC4-CF5F-4DE8-8774-B6B79C59E541}">
      <dgm:prSet/>
      <dgm:spPr/>
      <dgm:t>
        <a:bodyPr/>
        <a:lstStyle/>
        <a:p>
          <a:endParaRPr lang="en-US"/>
        </a:p>
      </dgm:t>
    </dgm:pt>
    <dgm:pt modelId="{6C512064-345D-4380-82A0-6088BB13DFB5}" type="sibTrans" cxnId="{225EEDC4-CF5F-4DE8-8774-B6B79C59E541}">
      <dgm:prSet/>
      <dgm:spPr/>
      <dgm:t>
        <a:bodyPr/>
        <a:lstStyle/>
        <a:p>
          <a:endParaRPr lang="en-US"/>
        </a:p>
      </dgm:t>
    </dgm:pt>
    <dgm:pt modelId="{3567C8DF-2A96-49DE-A63C-ADD2D680AB37}">
      <dgm:prSet/>
      <dgm:spPr/>
      <dgm:t>
        <a:bodyPr/>
        <a:lstStyle/>
        <a:p>
          <a:r>
            <a:rPr lang="en-US" dirty="0"/>
            <a:t>2. Trustworthiness and Transparency</a:t>
          </a:r>
        </a:p>
      </dgm:t>
    </dgm:pt>
    <dgm:pt modelId="{0349A633-48C9-48B8-942A-FF620E4DD7D1}" type="parTrans" cxnId="{9F317DC7-E31E-4C87-BB98-4E9C1BBCB509}">
      <dgm:prSet/>
      <dgm:spPr/>
      <dgm:t>
        <a:bodyPr/>
        <a:lstStyle/>
        <a:p>
          <a:endParaRPr lang="en-US"/>
        </a:p>
      </dgm:t>
    </dgm:pt>
    <dgm:pt modelId="{268DDFB0-0F2D-4600-84CB-90BE2E9EB9EA}" type="sibTrans" cxnId="{9F317DC7-E31E-4C87-BB98-4E9C1BBCB509}">
      <dgm:prSet/>
      <dgm:spPr/>
      <dgm:t>
        <a:bodyPr/>
        <a:lstStyle/>
        <a:p>
          <a:endParaRPr lang="en-US"/>
        </a:p>
      </dgm:t>
    </dgm:pt>
    <dgm:pt modelId="{7692170D-4492-413B-B8C7-E279726BA393}">
      <dgm:prSet/>
      <dgm:spPr/>
      <dgm:t>
        <a:bodyPr/>
        <a:lstStyle/>
        <a:p>
          <a:r>
            <a:rPr lang="en-US" dirty="0"/>
            <a:t>3.Peer Support</a:t>
          </a:r>
        </a:p>
      </dgm:t>
    </dgm:pt>
    <dgm:pt modelId="{65E69435-C532-4A38-B8B6-779EC45544F6}" type="parTrans" cxnId="{98477FD4-281C-4A0C-B8B1-922D3B105BC0}">
      <dgm:prSet/>
      <dgm:spPr/>
      <dgm:t>
        <a:bodyPr/>
        <a:lstStyle/>
        <a:p>
          <a:endParaRPr lang="en-US"/>
        </a:p>
      </dgm:t>
    </dgm:pt>
    <dgm:pt modelId="{98C17264-BD1C-4FDB-AC62-236BC9AF6EA3}" type="sibTrans" cxnId="{98477FD4-281C-4A0C-B8B1-922D3B105BC0}">
      <dgm:prSet/>
      <dgm:spPr/>
      <dgm:t>
        <a:bodyPr/>
        <a:lstStyle/>
        <a:p>
          <a:endParaRPr lang="en-US"/>
        </a:p>
      </dgm:t>
    </dgm:pt>
    <dgm:pt modelId="{1CDAFAD9-7B70-4B97-92AF-D5E4BC515456}">
      <dgm:prSet/>
      <dgm:spPr/>
      <dgm:t>
        <a:bodyPr/>
        <a:lstStyle/>
        <a:p>
          <a:r>
            <a:rPr lang="en-US" dirty="0"/>
            <a:t>4.Collaboration and Mutuality</a:t>
          </a:r>
        </a:p>
      </dgm:t>
    </dgm:pt>
    <dgm:pt modelId="{3D5BCB67-9EA4-4952-8240-49269B803C95}" type="parTrans" cxnId="{2D169535-5982-4BCB-BE3A-BAC71B81D383}">
      <dgm:prSet/>
      <dgm:spPr/>
      <dgm:t>
        <a:bodyPr/>
        <a:lstStyle/>
        <a:p>
          <a:endParaRPr lang="en-US"/>
        </a:p>
      </dgm:t>
    </dgm:pt>
    <dgm:pt modelId="{C63D14EC-72CA-4C4F-8EDD-52F244FA4FC2}" type="sibTrans" cxnId="{2D169535-5982-4BCB-BE3A-BAC71B81D383}">
      <dgm:prSet/>
      <dgm:spPr/>
      <dgm:t>
        <a:bodyPr/>
        <a:lstStyle/>
        <a:p>
          <a:endParaRPr lang="en-US"/>
        </a:p>
      </dgm:t>
    </dgm:pt>
    <dgm:pt modelId="{5FD9DAEF-0493-4D46-9FCB-C930B526257A}">
      <dgm:prSet/>
      <dgm:spPr/>
      <dgm:t>
        <a:bodyPr/>
        <a:lstStyle/>
        <a:p>
          <a:r>
            <a:rPr lang="en-US" dirty="0"/>
            <a:t>5.Empowerment Voice and Choice </a:t>
          </a:r>
        </a:p>
      </dgm:t>
    </dgm:pt>
    <dgm:pt modelId="{4EFE6924-CDDE-4B40-AD08-DDDF45A56C49}" type="parTrans" cxnId="{C08BBEC4-602D-4720-B8EF-F9CC36A2E827}">
      <dgm:prSet/>
      <dgm:spPr/>
      <dgm:t>
        <a:bodyPr/>
        <a:lstStyle/>
        <a:p>
          <a:endParaRPr lang="en-US"/>
        </a:p>
      </dgm:t>
    </dgm:pt>
    <dgm:pt modelId="{A8BE9DA4-639B-47A4-BC54-67E5410C10DE}" type="sibTrans" cxnId="{C08BBEC4-602D-4720-B8EF-F9CC36A2E827}">
      <dgm:prSet/>
      <dgm:spPr/>
      <dgm:t>
        <a:bodyPr/>
        <a:lstStyle/>
        <a:p>
          <a:endParaRPr lang="en-US"/>
        </a:p>
      </dgm:t>
    </dgm:pt>
    <dgm:pt modelId="{7537ABB5-E92A-4877-92AC-1B21890B1071}">
      <dgm:prSet custT="1"/>
      <dgm:spPr/>
      <dgm:t>
        <a:bodyPr/>
        <a:lstStyle/>
        <a:p>
          <a:r>
            <a:rPr lang="en-US" sz="2300" dirty="0"/>
            <a:t>6.Cultural, Historical, and Gender Issues                       </a:t>
          </a:r>
          <a:r>
            <a:rPr lang="en-US" sz="1000" dirty="0">
              <a:solidFill>
                <a:schemeClr val="accent1"/>
              </a:solidFill>
            </a:rPr>
            <a:t>SAMHSA, 2014.</a:t>
          </a:r>
        </a:p>
      </dgm:t>
    </dgm:pt>
    <dgm:pt modelId="{C24B5384-8678-4B81-9748-FAE1D7F3E20F}" type="parTrans" cxnId="{B1F52AEB-C010-4E64-8B64-260422010353}">
      <dgm:prSet/>
      <dgm:spPr/>
      <dgm:t>
        <a:bodyPr/>
        <a:lstStyle/>
        <a:p>
          <a:endParaRPr lang="en-US"/>
        </a:p>
      </dgm:t>
    </dgm:pt>
    <dgm:pt modelId="{EAF40232-171F-4480-8FBC-E81EC9E451ED}" type="sibTrans" cxnId="{B1F52AEB-C010-4E64-8B64-260422010353}">
      <dgm:prSet/>
      <dgm:spPr/>
      <dgm:t>
        <a:bodyPr/>
        <a:lstStyle/>
        <a:p>
          <a:endParaRPr lang="en-US"/>
        </a:p>
      </dgm:t>
    </dgm:pt>
    <dgm:pt modelId="{7748ADBD-1668-43B1-8AE9-47773B18E8DD}" type="pres">
      <dgm:prSet presAssocID="{9D87B43D-FD3A-4E12-94F0-32C8A2D7E604}" presName="vert0" presStyleCnt="0">
        <dgm:presLayoutVars>
          <dgm:dir/>
          <dgm:animOne val="branch"/>
          <dgm:animLvl val="lvl"/>
        </dgm:presLayoutVars>
      </dgm:prSet>
      <dgm:spPr/>
    </dgm:pt>
    <dgm:pt modelId="{EF780E69-416A-4ECA-859F-E5350530CB42}" type="pres">
      <dgm:prSet presAssocID="{8C3E8D24-DB10-470C-867D-96401DCACC6C}" presName="thickLine" presStyleLbl="alignNode1" presStyleIdx="0" presStyleCnt="7"/>
      <dgm:spPr/>
    </dgm:pt>
    <dgm:pt modelId="{B92D7DC1-264D-4070-9A62-F1EE41C74E5D}" type="pres">
      <dgm:prSet presAssocID="{8C3E8D24-DB10-470C-867D-96401DCACC6C}" presName="horz1" presStyleCnt="0"/>
      <dgm:spPr/>
    </dgm:pt>
    <dgm:pt modelId="{48C62560-DC7E-4AD3-AC32-70F145667C5C}" type="pres">
      <dgm:prSet presAssocID="{8C3E8D24-DB10-470C-867D-96401DCACC6C}" presName="tx1" presStyleLbl="revTx" presStyleIdx="0" presStyleCnt="7"/>
      <dgm:spPr/>
    </dgm:pt>
    <dgm:pt modelId="{D0B58F73-36AB-4B33-AF6B-6A26A6573C9E}" type="pres">
      <dgm:prSet presAssocID="{8C3E8D24-DB10-470C-867D-96401DCACC6C}" presName="vert1" presStyleCnt="0"/>
      <dgm:spPr/>
    </dgm:pt>
    <dgm:pt modelId="{16BAF546-D1FA-41FB-86A5-B163F7B1B5D1}" type="pres">
      <dgm:prSet presAssocID="{1CD5DC05-54B2-4AD0-874F-C8CD0E50C782}" presName="thickLine" presStyleLbl="alignNode1" presStyleIdx="1" presStyleCnt="7"/>
      <dgm:spPr/>
    </dgm:pt>
    <dgm:pt modelId="{0803B246-8019-4DC9-8FEB-3883BAF18E4B}" type="pres">
      <dgm:prSet presAssocID="{1CD5DC05-54B2-4AD0-874F-C8CD0E50C782}" presName="horz1" presStyleCnt="0"/>
      <dgm:spPr/>
    </dgm:pt>
    <dgm:pt modelId="{2F3E5FE7-2B37-474C-8CBB-9188178FE602}" type="pres">
      <dgm:prSet presAssocID="{1CD5DC05-54B2-4AD0-874F-C8CD0E50C782}" presName="tx1" presStyleLbl="revTx" presStyleIdx="1" presStyleCnt="7"/>
      <dgm:spPr/>
    </dgm:pt>
    <dgm:pt modelId="{BC21C1B5-CBAB-4EA1-BF19-95AB9A2C7FE3}" type="pres">
      <dgm:prSet presAssocID="{1CD5DC05-54B2-4AD0-874F-C8CD0E50C782}" presName="vert1" presStyleCnt="0"/>
      <dgm:spPr/>
    </dgm:pt>
    <dgm:pt modelId="{BFC8BA82-A687-4D7A-B57F-7198AC9018C6}" type="pres">
      <dgm:prSet presAssocID="{3567C8DF-2A96-49DE-A63C-ADD2D680AB37}" presName="thickLine" presStyleLbl="alignNode1" presStyleIdx="2" presStyleCnt="7"/>
      <dgm:spPr/>
    </dgm:pt>
    <dgm:pt modelId="{2EE64F52-A8B3-42FE-9011-5521A22BCA1C}" type="pres">
      <dgm:prSet presAssocID="{3567C8DF-2A96-49DE-A63C-ADD2D680AB37}" presName="horz1" presStyleCnt="0"/>
      <dgm:spPr/>
    </dgm:pt>
    <dgm:pt modelId="{5084CE51-15F0-4380-A989-25B38ACCB452}" type="pres">
      <dgm:prSet presAssocID="{3567C8DF-2A96-49DE-A63C-ADD2D680AB37}" presName="tx1" presStyleLbl="revTx" presStyleIdx="2" presStyleCnt="7"/>
      <dgm:spPr/>
    </dgm:pt>
    <dgm:pt modelId="{6DB6970D-0E18-46BE-BD73-BF77B7C40A7C}" type="pres">
      <dgm:prSet presAssocID="{3567C8DF-2A96-49DE-A63C-ADD2D680AB37}" presName="vert1" presStyleCnt="0"/>
      <dgm:spPr/>
    </dgm:pt>
    <dgm:pt modelId="{BBAB8678-BE4F-4023-BCEF-84AAA520128E}" type="pres">
      <dgm:prSet presAssocID="{7692170D-4492-413B-B8C7-E279726BA393}" presName="thickLine" presStyleLbl="alignNode1" presStyleIdx="3" presStyleCnt="7"/>
      <dgm:spPr/>
    </dgm:pt>
    <dgm:pt modelId="{ACCDF81A-2F4C-453D-97B4-1419B5CB7649}" type="pres">
      <dgm:prSet presAssocID="{7692170D-4492-413B-B8C7-E279726BA393}" presName="horz1" presStyleCnt="0"/>
      <dgm:spPr/>
    </dgm:pt>
    <dgm:pt modelId="{5F4015F3-8024-407F-BC01-A5705B826284}" type="pres">
      <dgm:prSet presAssocID="{7692170D-4492-413B-B8C7-E279726BA393}" presName="tx1" presStyleLbl="revTx" presStyleIdx="3" presStyleCnt="7"/>
      <dgm:spPr/>
    </dgm:pt>
    <dgm:pt modelId="{262E4253-1D06-42B6-8674-E1C02FDD22D0}" type="pres">
      <dgm:prSet presAssocID="{7692170D-4492-413B-B8C7-E279726BA393}" presName="vert1" presStyleCnt="0"/>
      <dgm:spPr/>
    </dgm:pt>
    <dgm:pt modelId="{24841ED7-FD02-4B6E-A76F-954C692D50BA}" type="pres">
      <dgm:prSet presAssocID="{1CDAFAD9-7B70-4B97-92AF-D5E4BC515456}" presName="thickLine" presStyleLbl="alignNode1" presStyleIdx="4" presStyleCnt="7"/>
      <dgm:spPr/>
    </dgm:pt>
    <dgm:pt modelId="{3AA1C399-7431-46CA-90B7-E7148546B936}" type="pres">
      <dgm:prSet presAssocID="{1CDAFAD9-7B70-4B97-92AF-D5E4BC515456}" presName="horz1" presStyleCnt="0"/>
      <dgm:spPr/>
    </dgm:pt>
    <dgm:pt modelId="{88CCE45D-96C6-4A32-B80A-F59C6AEF1C7D}" type="pres">
      <dgm:prSet presAssocID="{1CDAFAD9-7B70-4B97-92AF-D5E4BC515456}" presName="tx1" presStyleLbl="revTx" presStyleIdx="4" presStyleCnt="7"/>
      <dgm:spPr/>
    </dgm:pt>
    <dgm:pt modelId="{7817ECCD-D13A-44B0-B8C7-DECCEB05B0AE}" type="pres">
      <dgm:prSet presAssocID="{1CDAFAD9-7B70-4B97-92AF-D5E4BC515456}" presName="vert1" presStyleCnt="0"/>
      <dgm:spPr/>
    </dgm:pt>
    <dgm:pt modelId="{B6A592E7-494F-4DDA-A2C9-81EC17490F26}" type="pres">
      <dgm:prSet presAssocID="{5FD9DAEF-0493-4D46-9FCB-C930B526257A}" presName="thickLine" presStyleLbl="alignNode1" presStyleIdx="5" presStyleCnt="7"/>
      <dgm:spPr/>
    </dgm:pt>
    <dgm:pt modelId="{D3BCC4AE-57D6-4664-AF0A-62E093B9555E}" type="pres">
      <dgm:prSet presAssocID="{5FD9DAEF-0493-4D46-9FCB-C930B526257A}" presName="horz1" presStyleCnt="0"/>
      <dgm:spPr/>
    </dgm:pt>
    <dgm:pt modelId="{81B3B8E2-1756-4D19-AE7B-26DABFBAAC9A}" type="pres">
      <dgm:prSet presAssocID="{5FD9DAEF-0493-4D46-9FCB-C930B526257A}" presName="tx1" presStyleLbl="revTx" presStyleIdx="5" presStyleCnt="7"/>
      <dgm:spPr/>
    </dgm:pt>
    <dgm:pt modelId="{8E6243CA-D0A9-4B9C-AC10-DD0E12BA0B30}" type="pres">
      <dgm:prSet presAssocID="{5FD9DAEF-0493-4D46-9FCB-C930B526257A}" presName="vert1" presStyleCnt="0"/>
      <dgm:spPr/>
    </dgm:pt>
    <dgm:pt modelId="{3A52D2D5-0EBA-4431-8C1E-9238346B8899}" type="pres">
      <dgm:prSet presAssocID="{7537ABB5-E92A-4877-92AC-1B21890B1071}" presName="thickLine" presStyleLbl="alignNode1" presStyleIdx="6" presStyleCnt="7"/>
      <dgm:spPr/>
    </dgm:pt>
    <dgm:pt modelId="{513E6606-E639-4798-8DFF-802497811C29}" type="pres">
      <dgm:prSet presAssocID="{7537ABB5-E92A-4877-92AC-1B21890B1071}" presName="horz1" presStyleCnt="0"/>
      <dgm:spPr/>
    </dgm:pt>
    <dgm:pt modelId="{6C6466FB-96E2-446E-A559-D159C1624E61}" type="pres">
      <dgm:prSet presAssocID="{7537ABB5-E92A-4877-92AC-1B21890B1071}" presName="tx1" presStyleLbl="revTx" presStyleIdx="6" presStyleCnt="7"/>
      <dgm:spPr/>
    </dgm:pt>
    <dgm:pt modelId="{FC72BAF4-19D6-4499-936C-5385E870D85A}" type="pres">
      <dgm:prSet presAssocID="{7537ABB5-E92A-4877-92AC-1B21890B1071}" presName="vert1" presStyleCnt="0"/>
      <dgm:spPr/>
    </dgm:pt>
  </dgm:ptLst>
  <dgm:cxnLst>
    <dgm:cxn modelId="{20B04A1C-634A-4A50-A286-53B21C24565C}" type="presOf" srcId="{5FD9DAEF-0493-4D46-9FCB-C930B526257A}" destId="{81B3B8E2-1756-4D19-AE7B-26DABFBAAC9A}" srcOrd="0" destOrd="0" presId="urn:microsoft.com/office/officeart/2008/layout/LinedList"/>
    <dgm:cxn modelId="{480F5522-007F-45EF-BE16-C68913B4A8E9}" type="presOf" srcId="{7537ABB5-E92A-4877-92AC-1B21890B1071}" destId="{6C6466FB-96E2-446E-A559-D159C1624E61}" srcOrd="0" destOrd="0" presId="urn:microsoft.com/office/officeart/2008/layout/LinedList"/>
    <dgm:cxn modelId="{F042A425-19C2-4578-A86D-5EED10306EA1}" type="presOf" srcId="{1CDAFAD9-7B70-4B97-92AF-D5E4BC515456}" destId="{88CCE45D-96C6-4A32-B80A-F59C6AEF1C7D}" srcOrd="0" destOrd="0" presId="urn:microsoft.com/office/officeart/2008/layout/LinedList"/>
    <dgm:cxn modelId="{6EAB7D33-89E0-4226-8B17-92587D966A20}" type="presOf" srcId="{1CD5DC05-54B2-4AD0-874F-C8CD0E50C782}" destId="{2F3E5FE7-2B37-474C-8CBB-9188178FE602}" srcOrd="0" destOrd="0" presId="urn:microsoft.com/office/officeart/2008/layout/LinedList"/>
    <dgm:cxn modelId="{2D169535-5982-4BCB-BE3A-BAC71B81D383}" srcId="{9D87B43D-FD3A-4E12-94F0-32C8A2D7E604}" destId="{1CDAFAD9-7B70-4B97-92AF-D5E4BC515456}" srcOrd="4" destOrd="0" parTransId="{3D5BCB67-9EA4-4952-8240-49269B803C95}" sibTransId="{C63D14EC-72CA-4C4F-8EDD-52F244FA4FC2}"/>
    <dgm:cxn modelId="{3FF00A49-284A-407E-9FF9-B3A9F356E961}" type="presOf" srcId="{8C3E8D24-DB10-470C-867D-96401DCACC6C}" destId="{48C62560-DC7E-4AD3-AC32-70F145667C5C}" srcOrd="0" destOrd="0" presId="urn:microsoft.com/office/officeart/2008/layout/LinedList"/>
    <dgm:cxn modelId="{F0201652-4F38-4058-8A32-AB20EC1D59CE}" type="presOf" srcId="{7692170D-4492-413B-B8C7-E279726BA393}" destId="{5F4015F3-8024-407F-BC01-A5705B826284}" srcOrd="0" destOrd="0" presId="urn:microsoft.com/office/officeart/2008/layout/LinedList"/>
    <dgm:cxn modelId="{8F7F6592-D832-4240-8DC6-D6BB64F83EB9}" srcId="{9D87B43D-FD3A-4E12-94F0-32C8A2D7E604}" destId="{8C3E8D24-DB10-470C-867D-96401DCACC6C}" srcOrd="0" destOrd="0" parTransId="{2D5A178E-71EB-4144-921C-709A759E7F6E}" sibTransId="{A625D5AC-D884-4408-B70A-44332154DC9C}"/>
    <dgm:cxn modelId="{5485C0A2-CD55-43E9-969C-7995559FED4E}" type="presOf" srcId="{3567C8DF-2A96-49DE-A63C-ADD2D680AB37}" destId="{5084CE51-15F0-4380-A989-25B38ACCB452}" srcOrd="0" destOrd="0" presId="urn:microsoft.com/office/officeart/2008/layout/LinedList"/>
    <dgm:cxn modelId="{6915D1BE-37A9-4571-B7FB-3D43AC4C5092}" type="presOf" srcId="{9D87B43D-FD3A-4E12-94F0-32C8A2D7E604}" destId="{7748ADBD-1668-43B1-8AE9-47773B18E8DD}" srcOrd="0" destOrd="0" presId="urn:microsoft.com/office/officeart/2008/layout/LinedList"/>
    <dgm:cxn modelId="{C08BBEC4-602D-4720-B8EF-F9CC36A2E827}" srcId="{9D87B43D-FD3A-4E12-94F0-32C8A2D7E604}" destId="{5FD9DAEF-0493-4D46-9FCB-C930B526257A}" srcOrd="5" destOrd="0" parTransId="{4EFE6924-CDDE-4B40-AD08-DDDF45A56C49}" sibTransId="{A8BE9DA4-639B-47A4-BC54-67E5410C10DE}"/>
    <dgm:cxn modelId="{225EEDC4-CF5F-4DE8-8774-B6B79C59E541}" srcId="{9D87B43D-FD3A-4E12-94F0-32C8A2D7E604}" destId="{1CD5DC05-54B2-4AD0-874F-C8CD0E50C782}" srcOrd="1" destOrd="0" parTransId="{57163951-650F-493E-A490-AEAA14CDF3FD}" sibTransId="{6C512064-345D-4380-82A0-6088BB13DFB5}"/>
    <dgm:cxn modelId="{9F317DC7-E31E-4C87-BB98-4E9C1BBCB509}" srcId="{9D87B43D-FD3A-4E12-94F0-32C8A2D7E604}" destId="{3567C8DF-2A96-49DE-A63C-ADD2D680AB37}" srcOrd="2" destOrd="0" parTransId="{0349A633-48C9-48B8-942A-FF620E4DD7D1}" sibTransId="{268DDFB0-0F2D-4600-84CB-90BE2E9EB9EA}"/>
    <dgm:cxn modelId="{98477FD4-281C-4A0C-B8B1-922D3B105BC0}" srcId="{9D87B43D-FD3A-4E12-94F0-32C8A2D7E604}" destId="{7692170D-4492-413B-B8C7-E279726BA393}" srcOrd="3" destOrd="0" parTransId="{65E69435-C532-4A38-B8B6-779EC45544F6}" sibTransId="{98C17264-BD1C-4FDB-AC62-236BC9AF6EA3}"/>
    <dgm:cxn modelId="{B1F52AEB-C010-4E64-8B64-260422010353}" srcId="{9D87B43D-FD3A-4E12-94F0-32C8A2D7E604}" destId="{7537ABB5-E92A-4877-92AC-1B21890B1071}" srcOrd="6" destOrd="0" parTransId="{C24B5384-8678-4B81-9748-FAE1D7F3E20F}" sibTransId="{EAF40232-171F-4480-8FBC-E81EC9E451ED}"/>
    <dgm:cxn modelId="{56143ED2-9BB8-4453-AEBA-F6945234366A}" type="presParOf" srcId="{7748ADBD-1668-43B1-8AE9-47773B18E8DD}" destId="{EF780E69-416A-4ECA-859F-E5350530CB42}" srcOrd="0" destOrd="0" presId="urn:microsoft.com/office/officeart/2008/layout/LinedList"/>
    <dgm:cxn modelId="{EBE5E6D4-D3F3-45B6-95BA-FB0AE68C6C57}" type="presParOf" srcId="{7748ADBD-1668-43B1-8AE9-47773B18E8DD}" destId="{B92D7DC1-264D-4070-9A62-F1EE41C74E5D}" srcOrd="1" destOrd="0" presId="urn:microsoft.com/office/officeart/2008/layout/LinedList"/>
    <dgm:cxn modelId="{C7FF0594-0EF6-4694-806D-10D1C683DDB2}" type="presParOf" srcId="{B92D7DC1-264D-4070-9A62-F1EE41C74E5D}" destId="{48C62560-DC7E-4AD3-AC32-70F145667C5C}" srcOrd="0" destOrd="0" presId="urn:microsoft.com/office/officeart/2008/layout/LinedList"/>
    <dgm:cxn modelId="{9174A11B-F0C7-49C9-9072-5D734A3898CF}" type="presParOf" srcId="{B92D7DC1-264D-4070-9A62-F1EE41C74E5D}" destId="{D0B58F73-36AB-4B33-AF6B-6A26A6573C9E}" srcOrd="1" destOrd="0" presId="urn:microsoft.com/office/officeart/2008/layout/LinedList"/>
    <dgm:cxn modelId="{B03717ED-343A-4FDC-A4C4-84731B837B88}" type="presParOf" srcId="{7748ADBD-1668-43B1-8AE9-47773B18E8DD}" destId="{16BAF546-D1FA-41FB-86A5-B163F7B1B5D1}" srcOrd="2" destOrd="0" presId="urn:microsoft.com/office/officeart/2008/layout/LinedList"/>
    <dgm:cxn modelId="{5059D51B-4E90-43E7-9A8E-E58AE7424570}" type="presParOf" srcId="{7748ADBD-1668-43B1-8AE9-47773B18E8DD}" destId="{0803B246-8019-4DC9-8FEB-3883BAF18E4B}" srcOrd="3" destOrd="0" presId="urn:microsoft.com/office/officeart/2008/layout/LinedList"/>
    <dgm:cxn modelId="{CE6180E4-71C5-4DAF-B9EA-8A8E0715375B}" type="presParOf" srcId="{0803B246-8019-4DC9-8FEB-3883BAF18E4B}" destId="{2F3E5FE7-2B37-474C-8CBB-9188178FE602}" srcOrd="0" destOrd="0" presId="urn:microsoft.com/office/officeart/2008/layout/LinedList"/>
    <dgm:cxn modelId="{4C2D14F9-DFEA-48A0-A1C3-E0008DC5DD5E}" type="presParOf" srcId="{0803B246-8019-4DC9-8FEB-3883BAF18E4B}" destId="{BC21C1B5-CBAB-4EA1-BF19-95AB9A2C7FE3}" srcOrd="1" destOrd="0" presId="urn:microsoft.com/office/officeart/2008/layout/LinedList"/>
    <dgm:cxn modelId="{8016FA8B-77D4-4073-A4EE-8676F8FF9163}" type="presParOf" srcId="{7748ADBD-1668-43B1-8AE9-47773B18E8DD}" destId="{BFC8BA82-A687-4D7A-B57F-7198AC9018C6}" srcOrd="4" destOrd="0" presId="urn:microsoft.com/office/officeart/2008/layout/LinedList"/>
    <dgm:cxn modelId="{9F918CF6-992D-423F-8471-324D15420EB0}" type="presParOf" srcId="{7748ADBD-1668-43B1-8AE9-47773B18E8DD}" destId="{2EE64F52-A8B3-42FE-9011-5521A22BCA1C}" srcOrd="5" destOrd="0" presId="urn:microsoft.com/office/officeart/2008/layout/LinedList"/>
    <dgm:cxn modelId="{19248203-87AB-4447-BAC7-EB54701C98F7}" type="presParOf" srcId="{2EE64F52-A8B3-42FE-9011-5521A22BCA1C}" destId="{5084CE51-15F0-4380-A989-25B38ACCB452}" srcOrd="0" destOrd="0" presId="urn:microsoft.com/office/officeart/2008/layout/LinedList"/>
    <dgm:cxn modelId="{75B6466F-BDD8-4FB7-8A05-B24FF2A68F09}" type="presParOf" srcId="{2EE64F52-A8B3-42FE-9011-5521A22BCA1C}" destId="{6DB6970D-0E18-46BE-BD73-BF77B7C40A7C}" srcOrd="1" destOrd="0" presId="urn:microsoft.com/office/officeart/2008/layout/LinedList"/>
    <dgm:cxn modelId="{A786A10F-806A-402C-ACBC-DAA7D93A4274}" type="presParOf" srcId="{7748ADBD-1668-43B1-8AE9-47773B18E8DD}" destId="{BBAB8678-BE4F-4023-BCEF-84AAA520128E}" srcOrd="6" destOrd="0" presId="urn:microsoft.com/office/officeart/2008/layout/LinedList"/>
    <dgm:cxn modelId="{A905DD60-B3E3-4DD4-87CC-97B800B65199}" type="presParOf" srcId="{7748ADBD-1668-43B1-8AE9-47773B18E8DD}" destId="{ACCDF81A-2F4C-453D-97B4-1419B5CB7649}" srcOrd="7" destOrd="0" presId="urn:microsoft.com/office/officeart/2008/layout/LinedList"/>
    <dgm:cxn modelId="{D882B457-DE60-4DA0-9194-0620CBEDE06F}" type="presParOf" srcId="{ACCDF81A-2F4C-453D-97B4-1419B5CB7649}" destId="{5F4015F3-8024-407F-BC01-A5705B826284}" srcOrd="0" destOrd="0" presId="urn:microsoft.com/office/officeart/2008/layout/LinedList"/>
    <dgm:cxn modelId="{E09F6D5F-B312-42A0-AF65-552FDE331DBB}" type="presParOf" srcId="{ACCDF81A-2F4C-453D-97B4-1419B5CB7649}" destId="{262E4253-1D06-42B6-8674-E1C02FDD22D0}" srcOrd="1" destOrd="0" presId="urn:microsoft.com/office/officeart/2008/layout/LinedList"/>
    <dgm:cxn modelId="{2391E7CD-BB92-4E43-8968-C5FB9D45F9B1}" type="presParOf" srcId="{7748ADBD-1668-43B1-8AE9-47773B18E8DD}" destId="{24841ED7-FD02-4B6E-A76F-954C692D50BA}" srcOrd="8" destOrd="0" presId="urn:microsoft.com/office/officeart/2008/layout/LinedList"/>
    <dgm:cxn modelId="{1BB9E6B4-3737-4370-B66E-3F418EC3B6EA}" type="presParOf" srcId="{7748ADBD-1668-43B1-8AE9-47773B18E8DD}" destId="{3AA1C399-7431-46CA-90B7-E7148546B936}" srcOrd="9" destOrd="0" presId="urn:microsoft.com/office/officeart/2008/layout/LinedList"/>
    <dgm:cxn modelId="{BBC1C2AE-3C5B-42E0-8635-419BAFF37A1F}" type="presParOf" srcId="{3AA1C399-7431-46CA-90B7-E7148546B936}" destId="{88CCE45D-96C6-4A32-B80A-F59C6AEF1C7D}" srcOrd="0" destOrd="0" presId="urn:microsoft.com/office/officeart/2008/layout/LinedList"/>
    <dgm:cxn modelId="{DA253E4E-7D1A-4CC6-B40E-24AF848BE933}" type="presParOf" srcId="{3AA1C399-7431-46CA-90B7-E7148546B936}" destId="{7817ECCD-D13A-44B0-B8C7-DECCEB05B0AE}" srcOrd="1" destOrd="0" presId="urn:microsoft.com/office/officeart/2008/layout/LinedList"/>
    <dgm:cxn modelId="{12FDA113-C6D4-404A-8EDD-6521A673057A}" type="presParOf" srcId="{7748ADBD-1668-43B1-8AE9-47773B18E8DD}" destId="{B6A592E7-494F-4DDA-A2C9-81EC17490F26}" srcOrd="10" destOrd="0" presId="urn:microsoft.com/office/officeart/2008/layout/LinedList"/>
    <dgm:cxn modelId="{417B9F1E-7254-4232-9EF3-D151998CEFCE}" type="presParOf" srcId="{7748ADBD-1668-43B1-8AE9-47773B18E8DD}" destId="{D3BCC4AE-57D6-4664-AF0A-62E093B9555E}" srcOrd="11" destOrd="0" presId="urn:microsoft.com/office/officeart/2008/layout/LinedList"/>
    <dgm:cxn modelId="{041ACF0E-C44C-4BDE-87C4-EAE7B7BF39F5}" type="presParOf" srcId="{D3BCC4AE-57D6-4664-AF0A-62E093B9555E}" destId="{81B3B8E2-1756-4D19-AE7B-26DABFBAAC9A}" srcOrd="0" destOrd="0" presId="urn:microsoft.com/office/officeart/2008/layout/LinedList"/>
    <dgm:cxn modelId="{0714C7F4-55E5-490F-A217-E8A26D5E1824}" type="presParOf" srcId="{D3BCC4AE-57D6-4664-AF0A-62E093B9555E}" destId="{8E6243CA-D0A9-4B9C-AC10-DD0E12BA0B30}" srcOrd="1" destOrd="0" presId="urn:microsoft.com/office/officeart/2008/layout/LinedList"/>
    <dgm:cxn modelId="{BD44C9B0-C50F-45D0-B8FC-3E041EFD5318}" type="presParOf" srcId="{7748ADBD-1668-43B1-8AE9-47773B18E8DD}" destId="{3A52D2D5-0EBA-4431-8C1E-9238346B8899}" srcOrd="12" destOrd="0" presId="urn:microsoft.com/office/officeart/2008/layout/LinedList"/>
    <dgm:cxn modelId="{BCB2A804-AAC5-4E23-81A3-E9FB7AF043CE}" type="presParOf" srcId="{7748ADBD-1668-43B1-8AE9-47773B18E8DD}" destId="{513E6606-E639-4798-8DFF-802497811C29}" srcOrd="13" destOrd="0" presId="urn:microsoft.com/office/officeart/2008/layout/LinedList"/>
    <dgm:cxn modelId="{5F096831-92C7-4EEC-8FF2-DAEFF91BD924}" type="presParOf" srcId="{513E6606-E639-4798-8DFF-802497811C29}" destId="{6C6466FB-96E2-446E-A559-D159C1624E61}" srcOrd="0" destOrd="0" presId="urn:microsoft.com/office/officeart/2008/layout/LinedList"/>
    <dgm:cxn modelId="{00967D60-A744-4C90-B5A9-6190C17430EF}" type="presParOf" srcId="{513E6606-E639-4798-8DFF-802497811C29}" destId="{FC72BAF4-19D6-4499-936C-5385E870D8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9C5913-31C4-42E6-89D4-E1317416215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8E8A87-948C-4B95-BAAC-07A9362DD487}">
      <dgm:prSet/>
      <dgm:spPr/>
      <dgm:t>
        <a:bodyPr/>
        <a:lstStyle/>
        <a:p>
          <a:r>
            <a:rPr lang="en-US"/>
            <a:t>Neutral Language:</a:t>
          </a:r>
        </a:p>
      </dgm:t>
    </dgm:pt>
    <dgm:pt modelId="{71EAD798-1224-4E64-8CC6-B8FC721C4E2A}" type="parTrans" cxnId="{21D5619D-AEDC-49DA-A17A-57417410A853}">
      <dgm:prSet/>
      <dgm:spPr/>
      <dgm:t>
        <a:bodyPr/>
        <a:lstStyle/>
        <a:p>
          <a:endParaRPr lang="en-US"/>
        </a:p>
      </dgm:t>
    </dgm:pt>
    <dgm:pt modelId="{16726992-2AE7-4755-8CC1-7C55F5C198A1}" type="sibTrans" cxnId="{21D5619D-AEDC-49DA-A17A-57417410A853}">
      <dgm:prSet/>
      <dgm:spPr/>
      <dgm:t>
        <a:bodyPr/>
        <a:lstStyle/>
        <a:p>
          <a:endParaRPr lang="en-US"/>
        </a:p>
      </dgm:t>
    </dgm:pt>
    <dgm:pt modelId="{65406A07-A486-4E6A-895C-595E29041066}">
      <dgm:prSet/>
      <dgm:spPr/>
      <dgm:t>
        <a:bodyPr/>
        <a:lstStyle/>
        <a:p>
          <a:r>
            <a:rPr lang="en-US" dirty="0"/>
            <a:t>Use language based in fact not judgement</a:t>
          </a:r>
        </a:p>
      </dgm:t>
    </dgm:pt>
    <dgm:pt modelId="{F5DFEE5B-90BB-4A79-8636-4D4B8F7DC9CF}" type="parTrans" cxnId="{594D84F5-8EC2-48D9-94A9-1D6BBE00657D}">
      <dgm:prSet/>
      <dgm:spPr/>
      <dgm:t>
        <a:bodyPr/>
        <a:lstStyle/>
        <a:p>
          <a:endParaRPr lang="en-US"/>
        </a:p>
      </dgm:t>
    </dgm:pt>
    <dgm:pt modelId="{CA929D3E-B09C-4C41-B614-50AEF51B5BD4}" type="sibTrans" cxnId="{594D84F5-8EC2-48D9-94A9-1D6BBE00657D}">
      <dgm:prSet/>
      <dgm:spPr/>
      <dgm:t>
        <a:bodyPr/>
        <a:lstStyle/>
        <a:p>
          <a:endParaRPr lang="en-US"/>
        </a:p>
      </dgm:t>
    </dgm:pt>
    <dgm:pt modelId="{64DDF7C9-60C5-4B36-B954-8BDCF3607AE8}">
      <dgm:prSet/>
      <dgm:spPr/>
      <dgm:t>
        <a:bodyPr/>
        <a:lstStyle/>
        <a:p>
          <a:r>
            <a:rPr lang="en-US"/>
            <a:t>Patient-Centered Care:</a:t>
          </a:r>
        </a:p>
      </dgm:t>
    </dgm:pt>
    <dgm:pt modelId="{57E5D3D3-305F-43D4-848B-812537A1AF69}" type="parTrans" cxnId="{4C2DDB86-EAE2-4024-91F5-434D3F1AD58C}">
      <dgm:prSet/>
      <dgm:spPr/>
      <dgm:t>
        <a:bodyPr/>
        <a:lstStyle/>
        <a:p>
          <a:endParaRPr lang="en-US"/>
        </a:p>
      </dgm:t>
    </dgm:pt>
    <dgm:pt modelId="{113F4231-CF98-430D-AEC9-D22F38A07592}" type="sibTrans" cxnId="{4C2DDB86-EAE2-4024-91F5-434D3F1AD58C}">
      <dgm:prSet/>
      <dgm:spPr/>
      <dgm:t>
        <a:bodyPr/>
        <a:lstStyle/>
        <a:p>
          <a:endParaRPr lang="en-US"/>
        </a:p>
      </dgm:t>
    </dgm:pt>
    <dgm:pt modelId="{29FA7F2E-9213-41F6-BACC-EBD64C8BFB39}">
      <dgm:prSet/>
      <dgm:spPr/>
      <dgm:t>
        <a:bodyPr/>
        <a:lstStyle/>
        <a:p>
          <a:r>
            <a:rPr lang="en-US"/>
            <a:t>-focus on strengths </a:t>
          </a:r>
        </a:p>
      </dgm:t>
    </dgm:pt>
    <dgm:pt modelId="{E2C3B37F-5653-48DF-844B-5D6C56EA72E3}" type="parTrans" cxnId="{39C2A527-303E-40AD-8994-F751E7943B9E}">
      <dgm:prSet/>
      <dgm:spPr/>
      <dgm:t>
        <a:bodyPr/>
        <a:lstStyle/>
        <a:p>
          <a:endParaRPr lang="en-US"/>
        </a:p>
      </dgm:t>
    </dgm:pt>
    <dgm:pt modelId="{E2E868AD-B771-4557-B423-464B9B4E2C63}" type="sibTrans" cxnId="{39C2A527-303E-40AD-8994-F751E7943B9E}">
      <dgm:prSet/>
      <dgm:spPr/>
      <dgm:t>
        <a:bodyPr/>
        <a:lstStyle/>
        <a:p>
          <a:endParaRPr lang="en-US"/>
        </a:p>
      </dgm:t>
    </dgm:pt>
    <dgm:pt modelId="{5811ADE3-EC63-471B-B141-D3E0EF627E28}">
      <dgm:prSet/>
      <dgm:spPr/>
      <dgm:t>
        <a:bodyPr/>
        <a:lstStyle/>
        <a:p>
          <a:r>
            <a:rPr lang="en-US" dirty="0"/>
            <a:t>-listen without fixing</a:t>
          </a:r>
        </a:p>
      </dgm:t>
    </dgm:pt>
    <dgm:pt modelId="{5621CF55-6417-40EA-96A2-F986465D076C}" type="parTrans" cxnId="{B0794460-5F71-4F1C-873C-A3014A522E23}">
      <dgm:prSet/>
      <dgm:spPr/>
      <dgm:t>
        <a:bodyPr/>
        <a:lstStyle/>
        <a:p>
          <a:endParaRPr lang="en-US"/>
        </a:p>
      </dgm:t>
    </dgm:pt>
    <dgm:pt modelId="{994C22FE-7A1A-4DAA-9864-C8DBBA5BEAEC}" type="sibTrans" cxnId="{B0794460-5F71-4F1C-873C-A3014A522E23}">
      <dgm:prSet/>
      <dgm:spPr/>
      <dgm:t>
        <a:bodyPr/>
        <a:lstStyle/>
        <a:p>
          <a:endParaRPr lang="en-US"/>
        </a:p>
      </dgm:t>
    </dgm:pt>
    <dgm:pt modelId="{D47E2F20-7BB0-4987-B9CC-DC48F8D603C6}">
      <dgm:prSet/>
      <dgm:spPr/>
      <dgm:t>
        <a:bodyPr/>
        <a:lstStyle/>
        <a:p>
          <a:r>
            <a:rPr lang="en-US"/>
            <a:t>-ask more questions</a:t>
          </a:r>
        </a:p>
      </dgm:t>
    </dgm:pt>
    <dgm:pt modelId="{6BFDA12D-4F53-4C1C-8CCA-5AD790F7DBEC}" type="parTrans" cxnId="{2C3773AA-51AD-4677-A2B9-46E66CAE157C}">
      <dgm:prSet/>
      <dgm:spPr/>
      <dgm:t>
        <a:bodyPr/>
        <a:lstStyle/>
        <a:p>
          <a:endParaRPr lang="en-US"/>
        </a:p>
      </dgm:t>
    </dgm:pt>
    <dgm:pt modelId="{19331139-1939-456B-95B3-BA0DACF45A49}" type="sibTrans" cxnId="{2C3773AA-51AD-4677-A2B9-46E66CAE157C}">
      <dgm:prSet/>
      <dgm:spPr/>
      <dgm:t>
        <a:bodyPr/>
        <a:lstStyle/>
        <a:p>
          <a:endParaRPr lang="en-US"/>
        </a:p>
      </dgm:t>
    </dgm:pt>
    <dgm:pt modelId="{929DBBD6-7B4C-48EB-BE83-FE777F7A584F}" type="pres">
      <dgm:prSet presAssocID="{539C5913-31C4-42E6-89D4-E13174162157}" presName="linear" presStyleCnt="0">
        <dgm:presLayoutVars>
          <dgm:animLvl val="lvl"/>
          <dgm:resizeHandles val="exact"/>
        </dgm:presLayoutVars>
      </dgm:prSet>
      <dgm:spPr/>
    </dgm:pt>
    <dgm:pt modelId="{B870B40A-00D8-42CA-BF8E-5FD7BCF245B1}" type="pres">
      <dgm:prSet presAssocID="{148E8A87-948C-4B95-BAAC-07A9362DD4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BE7BAE-8424-4984-8135-36B5EA1B610E}" type="pres">
      <dgm:prSet presAssocID="{148E8A87-948C-4B95-BAAC-07A9362DD487}" presName="childText" presStyleLbl="revTx" presStyleIdx="0" presStyleCnt="2">
        <dgm:presLayoutVars>
          <dgm:bulletEnabled val="1"/>
        </dgm:presLayoutVars>
      </dgm:prSet>
      <dgm:spPr/>
    </dgm:pt>
    <dgm:pt modelId="{D80EA188-BEF4-452A-841A-A8964714BD84}" type="pres">
      <dgm:prSet presAssocID="{64DDF7C9-60C5-4B36-B954-8BDCF3607AE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EFEA18E-35D5-48C1-8396-2273CB9F8A0B}" type="pres">
      <dgm:prSet presAssocID="{64DDF7C9-60C5-4B36-B954-8BDCF3607AE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B47505-6FE3-43B8-BD97-15D90AA9EDCC}" type="presOf" srcId="{148E8A87-948C-4B95-BAAC-07A9362DD487}" destId="{B870B40A-00D8-42CA-BF8E-5FD7BCF245B1}" srcOrd="0" destOrd="0" presId="urn:microsoft.com/office/officeart/2005/8/layout/vList2"/>
    <dgm:cxn modelId="{39C2A527-303E-40AD-8994-F751E7943B9E}" srcId="{64DDF7C9-60C5-4B36-B954-8BDCF3607AE8}" destId="{29FA7F2E-9213-41F6-BACC-EBD64C8BFB39}" srcOrd="0" destOrd="0" parTransId="{E2C3B37F-5653-48DF-844B-5D6C56EA72E3}" sibTransId="{E2E868AD-B771-4557-B423-464B9B4E2C63}"/>
    <dgm:cxn modelId="{5DA6625E-1E42-4B35-BF6D-951D7C848E9A}" type="presOf" srcId="{539C5913-31C4-42E6-89D4-E13174162157}" destId="{929DBBD6-7B4C-48EB-BE83-FE777F7A584F}" srcOrd="0" destOrd="0" presId="urn:microsoft.com/office/officeart/2005/8/layout/vList2"/>
    <dgm:cxn modelId="{B0794460-5F71-4F1C-873C-A3014A522E23}" srcId="{64DDF7C9-60C5-4B36-B954-8BDCF3607AE8}" destId="{5811ADE3-EC63-471B-B141-D3E0EF627E28}" srcOrd="1" destOrd="0" parTransId="{5621CF55-6417-40EA-96A2-F986465D076C}" sibTransId="{994C22FE-7A1A-4DAA-9864-C8DBBA5BEAEC}"/>
    <dgm:cxn modelId="{3A97D165-6F9B-4A2F-AEE2-D0191F5706AF}" type="presOf" srcId="{29FA7F2E-9213-41F6-BACC-EBD64C8BFB39}" destId="{5EFEA18E-35D5-48C1-8396-2273CB9F8A0B}" srcOrd="0" destOrd="0" presId="urn:microsoft.com/office/officeart/2005/8/layout/vList2"/>
    <dgm:cxn modelId="{4C2DDB86-EAE2-4024-91F5-434D3F1AD58C}" srcId="{539C5913-31C4-42E6-89D4-E13174162157}" destId="{64DDF7C9-60C5-4B36-B954-8BDCF3607AE8}" srcOrd="1" destOrd="0" parTransId="{57E5D3D3-305F-43D4-848B-812537A1AF69}" sibTransId="{113F4231-CF98-430D-AEC9-D22F38A07592}"/>
    <dgm:cxn modelId="{5D6EBB95-0865-497B-8FE1-836825620694}" type="presOf" srcId="{D47E2F20-7BB0-4987-B9CC-DC48F8D603C6}" destId="{5EFEA18E-35D5-48C1-8396-2273CB9F8A0B}" srcOrd="0" destOrd="2" presId="urn:microsoft.com/office/officeart/2005/8/layout/vList2"/>
    <dgm:cxn modelId="{21D5619D-AEDC-49DA-A17A-57417410A853}" srcId="{539C5913-31C4-42E6-89D4-E13174162157}" destId="{148E8A87-948C-4B95-BAAC-07A9362DD487}" srcOrd="0" destOrd="0" parTransId="{71EAD798-1224-4E64-8CC6-B8FC721C4E2A}" sibTransId="{16726992-2AE7-4755-8CC1-7C55F5C198A1}"/>
    <dgm:cxn modelId="{05C270A6-34F9-4806-9681-951BFFC71187}" type="presOf" srcId="{65406A07-A486-4E6A-895C-595E29041066}" destId="{37BE7BAE-8424-4984-8135-36B5EA1B610E}" srcOrd="0" destOrd="0" presId="urn:microsoft.com/office/officeart/2005/8/layout/vList2"/>
    <dgm:cxn modelId="{2C3773AA-51AD-4677-A2B9-46E66CAE157C}" srcId="{64DDF7C9-60C5-4B36-B954-8BDCF3607AE8}" destId="{D47E2F20-7BB0-4987-B9CC-DC48F8D603C6}" srcOrd="2" destOrd="0" parTransId="{6BFDA12D-4F53-4C1C-8CCA-5AD790F7DBEC}" sibTransId="{19331139-1939-456B-95B3-BA0DACF45A49}"/>
    <dgm:cxn modelId="{71715EDE-1FE3-47D2-9869-21EE7945AAD3}" type="presOf" srcId="{5811ADE3-EC63-471B-B141-D3E0EF627E28}" destId="{5EFEA18E-35D5-48C1-8396-2273CB9F8A0B}" srcOrd="0" destOrd="1" presId="urn:microsoft.com/office/officeart/2005/8/layout/vList2"/>
    <dgm:cxn modelId="{66E8A5EB-3B8B-41AE-AD4D-387A4634035F}" type="presOf" srcId="{64DDF7C9-60C5-4B36-B954-8BDCF3607AE8}" destId="{D80EA188-BEF4-452A-841A-A8964714BD84}" srcOrd="0" destOrd="0" presId="urn:microsoft.com/office/officeart/2005/8/layout/vList2"/>
    <dgm:cxn modelId="{594D84F5-8EC2-48D9-94A9-1D6BBE00657D}" srcId="{148E8A87-948C-4B95-BAAC-07A9362DD487}" destId="{65406A07-A486-4E6A-895C-595E29041066}" srcOrd="0" destOrd="0" parTransId="{F5DFEE5B-90BB-4A79-8636-4D4B8F7DC9CF}" sibTransId="{CA929D3E-B09C-4C41-B614-50AEF51B5BD4}"/>
    <dgm:cxn modelId="{2D2D6766-649A-4A09-AF48-6D8E57C53ECC}" type="presParOf" srcId="{929DBBD6-7B4C-48EB-BE83-FE777F7A584F}" destId="{B870B40A-00D8-42CA-BF8E-5FD7BCF245B1}" srcOrd="0" destOrd="0" presId="urn:microsoft.com/office/officeart/2005/8/layout/vList2"/>
    <dgm:cxn modelId="{7AB46208-C47A-475D-A2E5-9F0323A1EFD0}" type="presParOf" srcId="{929DBBD6-7B4C-48EB-BE83-FE777F7A584F}" destId="{37BE7BAE-8424-4984-8135-36B5EA1B610E}" srcOrd="1" destOrd="0" presId="urn:microsoft.com/office/officeart/2005/8/layout/vList2"/>
    <dgm:cxn modelId="{FA52637A-E09C-4567-AD92-C29401DDC27E}" type="presParOf" srcId="{929DBBD6-7B4C-48EB-BE83-FE777F7A584F}" destId="{D80EA188-BEF4-452A-841A-A8964714BD84}" srcOrd="2" destOrd="0" presId="urn:microsoft.com/office/officeart/2005/8/layout/vList2"/>
    <dgm:cxn modelId="{69B2F967-7954-4EA7-80F9-F9C43DDF2A23}" type="presParOf" srcId="{929DBBD6-7B4C-48EB-BE83-FE777F7A584F}" destId="{5EFEA18E-35D5-48C1-8396-2273CB9F8A0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7FE3A-D536-450C-BEBC-77EE201FDC0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B4E577-B2AE-4DD8-84D4-9FA7E63CDBC3}">
      <dgm:prSet phldrT="[Text]" custT="1"/>
      <dgm:spPr/>
      <dgm:t>
        <a:bodyPr/>
        <a:lstStyle/>
        <a:p>
          <a:pPr algn="ctr"/>
          <a:r>
            <a:rPr lang="en-US" sz="1800" dirty="0"/>
            <a:t>No Diabetes</a:t>
          </a:r>
        </a:p>
        <a:p>
          <a:pPr algn="ctr"/>
          <a:r>
            <a:rPr lang="en-US" sz="1800" dirty="0"/>
            <a:t>Increasing Risk</a:t>
          </a:r>
        </a:p>
      </dgm:t>
    </dgm:pt>
    <dgm:pt modelId="{783BC5E1-FB9F-41BA-B8F6-AFD2F2B7A1EC}" type="parTrans" cxnId="{3950B008-4B70-43D2-A240-FAAD3792B416}">
      <dgm:prSet/>
      <dgm:spPr/>
      <dgm:t>
        <a:bodyPr/>
        <a:lstStyle/>
        <a:p>
          <a:endParaRPr lang="en-US"/>
        </a:p>
      </dgm:t>
    </dgm:pt>
    <dgm:pt modelId="{03C28077-6699-4941-BBCE-B4BEDDFDCA09}" type="sibTrans" cxnId="{3950B008-4B70-43D2-A240-FAAD3792B416}">
      <dgm:prSet/>
      <dgm:spPr/>
      <dgm:t>
        <a:bodyPr/>
        <a:lstStyle/>
        <a:p>
          <a:endParaRPr lang="en-US"/>
        </a:p>
      </dgm:t>
    </dgm:pt>
    <dgm:pt modelId="{AB2FB03D-41AB-4C1D-8135-A58D284A4DF3}">
      <dgm:prSet phldrT="[Text]"/>
      <dgm:spPr/>
      <dgm:t>
        <a:bodyPr/>
        <a:lstStyle/>
        <a:p>
          <a:endParaRPr lang="en-US" dirty="0"/>
        </a:p>
      </dgm:t>
    </dgm:pt>
    <dgm:pt modelId="{F5A2E2F3-C513-4D6F-A084-859942AD3B93}" type="parTrans" cxnId="{2A1F2F6A-816B-4FCA-B084-D25FD7A365DF}">
      <dgm:prSet/>
      <dgm:spPr/>
      <dgm:t>
        <a:bodyPr/>
        <a:lstStyle/>
        <a:p>
          <a:endParaRPr lang="en-US"/>
        </a:p>
      </dgm:t>
    </dgm:pt>
    <dgm:pt modelId="{CF66B02A-A822-4074-BE3C-88ABB75E16C8}" type="sibTrans" cxnId="{2A1F2F6A-816B-4FCA-B084-D25FD7A365DF}">
      <dgm:prSet/>
      <dgm:spPr/>
      <dgm:t>
        <a:bodyPr/>
        <a:lstStyle/>
        <a:p>
          <a:endParaRPr lang="en-US"/>
        </a:p>
      </dgm:t>
    </dgm:pt>
    <dgm:pt modelId="{76AA889E-A17D-41F6-A3A1-8F268D161F11}">
      <dgm:prSet phldrT="[Text]" custT="1"/>
      <dgm:spPr/>
      <dgm:t>
        <a:bodyPr/>
        <a:lstStyle/>
        <a:p>
          <a:pPr algn="ctr"/>
          <a:r>
            <a:rPr lang="en-US" sz="1800" dirty="0"/>
            <a:t>Pre-Diabetes</a:t>
          </a:r>
        </a:p>
      </dgm:t>
    </dgm:pt>
    <dgm:pt modelId="{2980916E-36CD-4888-964E-C03692271D66}" type="parTrans" cxnId="{C36CB541-062C-4A2F-8653-486036E20231}">
      <dgm:prSet/>
      <dgm:spPr/>
      <dgm:t>
        <a:bodyPr/>
        <a:lstStyle/>
        <a:p>
          <a:endParaRPr lang="en-US"/>
        </a:p>
      </dgm:t>
    </dgm:pt>
    <dgm:pt modelId="{D5637E65-5DEE-41B5-97E6-7C888CAF0D67}" type="sibTrans" cxnId="{C36CB541-062C-4A2F-8653-486036E20231}">
      <dgm:prSet/>
      <dgm:spPr/>
      <dgm:t>
        <a:bodyPr/>
        <a:lstStyle/>
        <a:p>
          <a:endParaRPr lang="en-US"/>
        </a:p>
      </dgm:t>
    </dgm:pt>
    <dgm:pt modelId="{03AE9EBC-6EFD-43DA-A78D-006555796ADF}">
      <dgm:prSet phldrT="[Text]" custT="1"/>
      <dgm:spPr/>
      <dgm:t>
        <a:bodyPr/>
        <a:lstStyle/>
        <a:p>
          <a:endParaRPr lang="en-US" sz="1800" dirty="0"/>
        </a:p>
      </dgm:t>
    </dgm:pt>
    <dgm:pt modelId="{EF7094E2-43DE-4EE3-ADEF-E8D4EAFB10FF}" type="parTrans" cxnId="{E052C55A-7C22-49C6-B2F5-D3C49DAB9BF4}">
      <dgm:prSet/>
      <dgm:spPr/>
      <dgm:t>
        <a:bodyPr/>
        <a:lstStyle/>
        <a:p>
          <a:endParaRPr lang="en-US"/>
        </a:p>
      </dgm:t>
    </dgm:pt>
    <dgm:pt modelId="{C7ED3179-754F-4AB7-97FA-529BD8240D96}" type="sibTrans" cxnId="{E052C55A-7C22-49C6-B2F5-D3C49DAB9BF4}">
      <dgm:prSet/>
      <dgm:spPr/>
      <dgm:t>
        <a:bodyPr/>
        <a:lstStyle/>
        <a:p>
          <a:endParaRPr lang="en-US"/>
        </a:p>
      </dgm:t>
    </dgm:pt>
    <dgm:pt modelId="{4EF9B552-5F98-4245-82C4-E991F255737D}">
      <dgm:prSet phldrT="[Text]" custT="1"/>
      <dgm:spPr/>
      <dgm:t>
        <a:bodyPr/>
        <a:lstStyle/>
        <a:p>
          <a:pPr algn="ctr"/>
          <a:r>
            <a:rPr lang="en-US" sz="1800" dirty="0"/>
            <a:t>Type 2 Diabetes</a:t>
          </a:r>
        </a:p>
      </dgm:t>
    </dgm:pt>
    <dgm:pt modelId="{69D020FE-EC22-4374-A648-E80F91F92AB6}" type="parTrans" cxnId="{D9C861BF-8A79-42F2-9A57-43FADCC77801}">
      <dgm:prSet/>
      <dgm:spPr/>
      <dgm:t>
        <a:bodyPr/>
        <a:lstStyle/>
        <a:p>
          <a:endParaRPr lang="en-US"/>
        </a:p>
      </dgm:t>
    </dgm:pt>
    <dgm:pt modelId="{F5149D42-7910-42E5-9B84-988531FD0118}" type="sibTrans" cxnId="{D9C861BF-8A79-42F2-9A57-43FADCC77801}">
      <dgm:prSet/>
      <dgm:spPr/>
      <dgm:t>
        <a:bodyPr/>
        <a:lstStyle/>
        <a:p>
          <a:endParaRPr lang="en-US"/>
        </a:p>
      </dgm:t>
    </dgm:pt>
    <dgm:pt modelId="{C8283C31-77AA-41E6-8C8B-7956BC49AE2E}">
      <dgm:prSet phldrT="[Text]"/>
      <dgm:spPr/>
      <dgm:t>
        <a:bodyPr/>
        <a:lstStyle/>
        <a:p>
          <a:endParaRPr lang="en-US" dirty="0"/>
        </a:p>
      </dgm:t>
    </dgm:pt>
    <dgm:pt modelId="{873B4836-42C4-4E6B-B2C4-EBB13A2C2085}" type="parTrans" cxnId="{1D593CB3-C5F8-4275-8253-C7F7EF353C82}">
      <dgm:prSet/>
      <dgm:spPr/>
      <dgm:t>
        <a:bodyPr/>
        <a:lstStyle/>
        <a:p>
          <a:endParaRPr lang="en-US"/>
        </a:p>
      </dgm:t>
    </dgm:pt>
    <dgm:pt modelId="{37EF530E-C8E3-4E0A-9394-A86B0615B95F}" type="sibTrans" cxnId="{1D593CB3-C5F8-4275-8253-C7F7EF353C82}">
      <dgm:prSet/>
      <dgm:spPr/>
      <dgm:t>
        <a:bodyPr/>
        <a:lstStyle/>
        <a:p>
          <a:endParaRPr lang="en-US"/>
        </a:p>
      </dgm:t>
    </dgm:pt>
    <dgm:pt modelId="{81A83B12-74B8-40B7-A8AE-6FB1919A0D7C}" type="pres">
      <dgm:prSet presAssocID="{0667FE3A-D536-450C-BEBC-77EE201FDC09}" presName="Name0" presStyleCnt="0">
        <dgm:presLayoutVars>
          <dgm:dir/>
          <dgm:animLvl val="lvl"/>
          <dgm:resizeHandles val="exact"/>
        </dgm:presLayoutVars>
      </dgm:prSet>
      <dgm:spPr/>
    </dgm:pt>
    <dgm:pt modelId="{4E323567-3E5C-43ED-B8F6-0BD559381AFB}" type="pres">
      <dgm:prSet presAssocID="{69B4E577-B2AE-4DD8-84D4-9FA7E63CDBC3}" presName="compositeNode" presStyleCnt="0">
        <dgm:presLayoutVars>
          <dgm:bulletEnabled val="1"/>
        </dgm:presLayoutVars>
      </dgm:prSet>
      <dgm:spPr/>
    </dgm:pt>
    <dgm:pt modelId="{5BAA3233-C885-4500-934A-BBBACFC8F8DF}" type="pres">
      <dgm:prSet presAssocID="{69B4E577-B2AE-4DD8-84D4-9FA7E63CDBC3}" presName="bgRect" presStyleLbl="node1" presStyleIdx="0" presStyleCnt="3"/>
      <dgm:spPr/>
    </dgm:pt>
    <dgm:pt modelId="{2EC60806-7561-4624-9711-AA710833A81C}" type="pres">
      <dgm:prSet presAssocID="{69B4E577-B2AE-4DD8-84D4-9FA7E63CDBC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F9FDA7A-7F6B-4B6A-9E63-DC5DC9AAB030}" type="pres">
      <dgm:prSet presAssocID="{69B4E577-B2AE-4DD8-84D4-9FA7E63CDBC3}" presName="childNode" presStyleLbl="node1" presStyleIdx="0" presStyleCnt="3">
        <dgm:presLayoutVars>
          <dgm:bulletEnabled val="1"/>
        </dgm:presLayoutVars>
      </dgm:prSet>
      <dgm:spPr/>
    </dgm:pt>
    <dgm:pt modelId="{05788D3C-E597-4DCD-9608-E756A961D8F2}" type="pres">
      <dgm:prSet presAssocID="{03C28077-6699-4941-BBCE-B4BEDDFDCA09}" presName="hSp" presStyleCnt="0"/>
      <dgm:spPr/>
    </dgm:pt>
    <dgm:pt modelId="{D4D0D6B3-FAAE-4837-9DC0-57FEE2A084C3}" type="pres">
      <dgm:prSet presAssocID="{03C28077-6699-4941-BBCE-B4BEDDFDCA09}" presName="vProcSp" presStyleCnt="0"/>
      <dgm:spPr/>
    </dgm:pt>
    <dgm:pt modelId="{2F791F36-39BC-4FEB-A5AC-937981D23448}" type="pres">
      <dgm:prSet presAssocID="{03C28077-6699-4941-BBCE-B4BEDDFDCA09}" presName="vSp1" presStyleCnt="0"/>
      <dgm:spPr/>
    </dgm:pt>
    <dgm:pt modelId="{D4F60C04-8167-4D83-979E-6AB862AC07C2}" type="pres">
      <dgm:prSet presAssocID="{03C28077-6699-4941-BBCE-B4BEDDFDCA09}" presName="simulatedConn" presStyleLbl="solidFgAcc1" presStyleIdx="0" presStyleCnt="2"/>
      <dgm:spPr/>
    </dgm:pt>
    <dgm:pt modelId="{A703CDCC-A04D-4346-A99A-500652F89D24}" type="pres">
      <dgm:prSet presAssocID="{03C28077-6699-4941-BBCE-B4BEDDFDCA09}" presName="vSp2" presStyleCnt="0"/>
      <dgm:spPr/>
    </dgm:pt>
    <dgm:pt modelId="{65D6A8EC-CF83-4F01-A7BF-9BDB84907071}" type="pres">
      <dgm:prSet presAssocID="{03C28077-6699-4941-BBCE-B4BEDDFDCA09}" presName="sibTrans" presStyleCnt="0"/>
      <dgm:spPr/>
    </dgm:pt>
    <dgm:pt modelId="{681E9F84-2B87-430D-B638-E42C28224D56}" type="pres">
      <dgm:prSet presAssocID="{76AA889E-A17D-41F6-A3A1-8F268D161F11}" presName="compositeNode" presStyleCnt="0">
        <dgm:presLayoutVars>
          <dgm:bulletEnabled val="1"/>
        </dgm:presLayoutVars>
      </dgm:prSet>
      <dgm:spPr/>
    </dgm:pt>
    <dgm:pt modelId="{4CB20BAA-B36A-46D7-BC68-0C93EC0A64E2}" type="pres">
      <dgm:prSet presAssocID="{76AA889E-A17D-41F6-A3A1-8F268D161F11}" presName="bgRect" presStyleLbl="node1" presStyleIdx="1" presStyleCnt="3" custLinFactNeighborX="311"/>
      <dgm:spPr/>
    </dgm:pt>
    <dgm:pt modelId="{21B65F9F-73D8-451A-B6C0-92B17B730C17}" type="pres">
      <dgm:prSet presAssocID="{76AA889E-A17D-41F6-A3A1-8F268D161F1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419C682-AD0F-43D2-B5F5-C2604EA26A10}" type="pres">
      <dgm:prSet presAssocID="{76AA889E-A17D-41F6-A3A1-8F268D161F11}" presName="childNode" presStyleLbl="node1" presStyleIdx="1" presStyleCnt="3">
        <dgm:presLayoutVars>
          <dgm:bulletEnabled val="1"/>
        </dgm:presLayoutVars>
      </dgm:prSet>
      <dgm:spPr/>
    </dgm:pt>
    <dgm:pt modelId="{5B49C622-DDB9-45E5-854B-EDA14B86DCFB}" type="pres">
      <dgm:prSet presAssocID="{D5637E65-5DEE-41B5-97E6-7C888CAF0D67}" presName="hSp" presStyleCnt="0"/>
      <dgm:spPr/>
    </dgm:pt>
    <dgm:pt modelId="{F0AD59FB-45D1-4010-8774-551FB2942E00}" type="pres">
      <dgm:prSet presAssocID="{D5637E65-5DEE-41B5-97E6-7C888CAF0D67}" presName="vProcSp" presStyleCnt="0"/>
      <dgm:spPr/>
    </dgm:pt>
    <dgm:pt modelId="{21399BEB-69DA-47AF-AA9E-A0D0A8F5DE0E}" type="pres">
      <dgm:prSet presAssocID="{D5637E65-5DEE-41B5-97E6-7C888CAF0D67}" presName="vSp1" presStyleCnt="0"/>
      <dgm:spPr/>
    </dgm:pt>
    <dgm:pt modelId="{2301CFAF-9B96-40E0-8687-8370B8B2CC33}" type="pres">
      <dgm:prSet presAssocID="{D5637E65-5DEE-41B5-97E6-7C888CAF0D67}" presName="simulatedConn" presStyleLbl="solidFgAcc1" presStyleIdx="1" presStyleCnt="2"/>
      <dgm:spPr/>
    </dgm:pt>
    <dgm:pt modelId="{E6EE3B86-10C8-459F-BB11-97C114F91BDD}" type="pres">
      <dgm:prSet presAssocID="{D5637E65-5DEE-41B5-97E6-7C888CAF0D67}" presName="vSp2" presStyleCnt="0"/>
      <dgm:spPr/>
    </dgm:pt>
    <dgm:pt modelId="{5A909AE7-162A-4176-9127-930007F62C1A}" type="pres">
      <dgm:prSet presAssocID="{D5637E65-5DEE-41B5-97E6-7C888CAF0D67}" presName="sibTrans" presStyleCnt="0"/>
      <dgm:spPr/>
    </dgm:pt>
    <dgm:pt modelId="{0D4B8558-B73C-49A8-A036-FBD41BC97112}" type="pres">
      <dgm:prSet presAssocID="{4EF9B552-5F98-4245-82C4-E991F255737D}" presName="compositeNode" presStyleCnt="0">
        <dgm:presLayoutVars>
          <dgm:bulletEnabled val="1"/>
        </dgm:presLayoutVars>
      </dgm:prSet>
      <dgm:spPr/>
    </dgm:pt>
    <dgm:pt modelId="{8F65AC63-B01F-4E51-9D26-E4AE0A7A8C14}" type="pres">
      <dgm:prSet presAssocID="{4EF9B552-5F98-4245-82C4-E991F255737D}" presName="bgRect" presStyleLbl="node1" presStyleIdx="2" presStyleCnt="3" custLinFactNeighborX="23" custLinFactNeighborY="0"/>
      <dgm:spPr/>
    </dgm:pt>
    <dgm:pt modelId="{54682D0E-C3E8-4F8F-8826-F9CDBB4E6FD0}" type="pres">
      <dgm:prSet presAssocID="{4EF9B552-5F98-4245-82C4-E991F255737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F57EFB5-8054-4BB4-8A0D-C481C07F3A76}" type="pres">
      <dgm:prSet presAssocID="{4EF9B552-5F98-4245-82C4-E991F255737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950B008-4B70-43D2-A240-FAAD3792B416}" srcId="{0667FE3A-D536-450C-BEBC-77EE201FDC09}" destId="{69B4E577-B2AE-4DD8-84D4-9FA7E63CDBC3}" srcOrd="0" destOrd="0" parTransId="{783BC5E1-FB9F-41BA-B8F6-AFD2F2B7A1EC}" sibTransId="{03C28077-6699-4941-BBCE-B4BEDDFDCA09}"/>
    <dgm:cxn modelId="{6674DE2F-9F0D-4D3A-AD1C-370FE59F957F}" type="presOf" srcId="{4EF9B552-5F98-4245-82C4-E991F255737D}" destId="{8F65AC63-B01F-4E51-9D26-E4AE0A7A8C14}" srcOrd="0" destOrd="0" presId="urn:microsoft.com/office/officeart/2005/8/layout/hProcess7"/>
    <dgm:cxn modelId="{1E2F2930-2F24-4E1E-ADB5-B354C7D00798}" type="presOf" srcId="{03AE9EBC-6EFD-43DA-A78D-006555796ADF}" destId="{3419C682-AD0F-43D2-B5F5-C2604EA26A10}" srcOrd="0" destOrd="0" presId="urn:microsoft.com/office/officeart/2005/8/layout/hProcess7"/>
    <dgm:cxn modelId="{D3580F35-DB0D-4A00-AFCC-D02A4B033165}" type="presOf" srcId="{76AA889E-A17D-41F6-A3A1-8F268D161F11}" destId="{4CB20BAA-B36A-46D7-BC68-0C93EC0A64E2}" srcOrd="0" destOrd="0" presId="urn:microsoft.com/office/officeart/2005/8/layout/hProcess7"/>
    <dgm:cxn modelId="{C36CB541-062C-4A2F-8653-486036E20231}" srcId="{0667FE3A-D536-450C-BEBC-77EE201FDC09}" destId="{76AA889E-A17D-41F6-A3A1-8F268D161F11}" srcOrd="1" destOrd="0" parTransId="{2980916E-36CD-4888-964E-C03692271D66}" sibTransId="{D5637E65-5DEE-41B5-97E6-7C888CAF0D67}"/>
    <dgm:cxn modelId="{AE7AC261-BD6C-475D-929C-A0B89AC8AF92}" type="presOf" srcId="{69B4E577-B2AE-4DD8-84D4-9FA7E63CDBC3}" destId="{2EC60806-7561-4624-9711-AA710833A81C}" srcOrd="1" destOrd="0" presId="urn:microsoft.com/office/officeart/2005/8/layout/hProcess7"/>
    <dgm:cxn modelId="{76A43D49-BD51-4BAE-8738-2AD5A405F97F}" type="presOf" srcId="{4EF9B552-5F98-4245-82C4-E991F255737D}" destId="{54682D0E-C3E8-4F8F-8826-F9CDBB4E6FD0}" srcOrd="1" destOrd="0" presId="urn:microsoft.com/office/officeart/2005/8/layout/hProcess7"/>
    <dgm:cxn modelId="{2A1F2F6A-816B-4FCA-B084-D25FD7A365DF}" srcId="{69B4E577-B2AE-4DD8-84D4-9FA7E63CDBC3}" destId="{AB2FB03D-41AB-4C1D-8135-A58D284A4DF3}" srcOrd="0" destOrd="0" parTransId="{F5A2E2F3-C513-4D6F-A084-859942AD3B93}" sibTransId="{CF66B02A-A822-4074-BE3C-88ABB75E16C8}"/>
    <dgm:cxn modelId="{69164550-565F-41AD-8E60-00EC30DF2502}" type="presOf" srcId="{76AA889E-A17D-41F6-A3A1-8F268D161F11}" destId="{21B65F9F-73D8-451A-B6C0-92B17B730C17}" srcOrd="1" destOrd="0" presId="urn:microsoft.com/office/officeart/2005/8/layout/hProcess7"/>
    <dgm:cxn modelId="{FC036477-F7DA-48F6-ABB3-D85F434E477C}" type="presOf" srcId="{AB2FB03D-41AB-4C1D-8135-A58D284A4DF3}" destId="{1F9FDA7A-7F6B-4B6A-9E63-DC5DC9AAB030}" srcOrd="0" destOrd="0" presId="urn:microsoft.com/office/officeart/2005/8/layout/hProcess7"/>
    <dgm:cxn modelId="{E052C55A-7C22-49C6-B2F5-D3C49DAB9BF4}" srcId="{76AA889E-A17D-41F6-A3A1-8F268D161F11}" destId="{03AE9EBC-6EFD-43DA-A78D-006555796ADF}" srcOrd="0" destOrd="0" parTransId="{EF7094E2-43DE-4EE3-ADEF-E8D4EAFB10FF}" sibTransId="{C7ED3179-754F-4AB7-97FA-529BD8240D96}"/>
    <dgm:cxn modelId="{7B185480-5001-4F0C-8E36-C9527A415AAD}" type="presOf" srcId="{69B4E577-B2AE-4DD8-84D4-9FA7E63CDBC3}" destId="{5BAA3233-C885-4500-934A-BBBACFC8F8DF}" srcOrd="0" destOrd="0" presId="urn:microsoft.com/office/officeart/2005/8/layout/hProcess7"/>
    <dgm:cxn modelId="{B61A4BA3-5D43-4277-81AF-502CC46C191C}" type="presOf" srcId="{0667FE3A-D536-450C-BEBC-77EE201FDC09}" destId="{81A83B12-74B8-40B7-A8AE-6FB1919A0D7C}" srcOrd="0" destOrd="0" presId="urn:microsoft.com/office/officeart/2005/8/layout/hProcess7"/>
    <dgm:cxn modelId="{1D593CB3-C5F8-4275-8253-C7F7EF353C82}" srcId="{4EF9B552-5F98-4245-82C4-E991F255737D}" destId="{C8283C31-77AA-41E6-8C8B-7956BC49AE2E}" srcOrd="0" destOrd="0" parTransId="{873B4836-42C4-4E6B-B2C4-EBB13A2C2085}" sibTransId="{37EF530E-C8E3-4E0A-9394-A86B0615B95F}"/>
    <dgm:cxn modelId="{D9C861BF-8A79-42F2-9A57-43FADCC77801}" srcId="{0667FE3A-D536-450C-BEBC-77EE201FDC09}" destId="{4EF9B552-5F98-4245-82C4-E991F255737D}" srcOrd="2" destOrd="0" parTransId="{69D020FE-EC22-4374-A648-E80F91F92AB6}" sibTransId="{F5149D42-7910-42E5-9B84-988531FD0118}"/>
    <dgm:cxn modelId="{4FA08EE2-4496-4C3D-B7C3-E1F73EBC23DC}" type="presOf" srcId="{C8283C31-77AA-41E6-8C8B-7956BC49AE2E}" destId="{9F57EFB5-8054-4BB4-8A0D-C481C07F3A76}" srcOrd="0" destOrd="0" presId="urn:microsoft.com/office/officeart/2005/8/layout/hProcess7"/>
    <dgm:cxn modelId="{D390E505-756B-4EDD-9411-09E1F0323F5A}" type="presParOf" srcId="{81A83B12-74B8-40B7-A8AE-6FB1919A0D7C}" destId="{4E323567-3E5C-43ED-B8F6-0BD559381AFB}" srcOrd="0" destOrd="0" presId="urn:microsoft.com/office/officeart/2005/8/layout/hProcess7"/>
    <dgm:cxn modelId="{A503AA06-05F8-4D88-AA14-D70EF30F0D58}" type="presParOf" srcId="{4E323567-3E5C-43ED-B8F6-0BD559381AFB}" destId="{5BAA3233-C885-4500-934A-BBBACFC8F8DF}" srcOrd="0" destOrd="0" presId="urn:microsoft.com/office/officeart/2005/8/layout/hProcess7"/>
    <dgm:cxn modelId="{C3AC7CED-CE3E-4C4D-973E-C2808E41E762}" type="presParOf" srcId="{4E323567-3E5C-43ED-B8F6-0BD559381AFB}" destId="{2EC60806-7561-4624-9711-AA710833A81C}" srcOrd="1" destOrd="0" presId="urn:microsoft.com/office/officeart/2005/8/layout/hProcess7"/>
    <dgm:cxn modelId="{16C02A1B-2366-42F0-B7BF-7D618324E235}" type="presParOf" srcId="{4E323567-3E5C-43ED-B8F6-0BD559381AFB}" destId="{1F9FDA7A-7F6B-4B6A-9E63-DC5DC9AAB030}" srcOrd="2" destOrd="0" presId="urn:microsoft.com/office/officeart/2005/8/layout/hProcess7"/>
    <dgm:cxn modelId="{FA53A345-E898-4735-A0FD-E77C03E4B97C}" type="presParOf" srcId="{81A83B12-74B8-40B7-A8AE-6FB1919A0D7C}" destId="{05788D3C-E597-4DCD-9608-E756A961D8F2}" srcOrd="1" destOrd="0" presId="urn:microsoft.com/office/officeart/2005/8/layout/hProcess7"/>
    <dgm:cxn modelId="{F3BAAA8C-25C7-4100-8C94-6F034C050A07}" type="presParOf" srcId="{81A83B12-74B8-40B7-A8AE-6FB1919A0D7C}" destId="{D4D0D6B3-FAAE-4837-9DC0-57FEE2A084C3}" srcOrd="2" destOrd="0" presId="urn:microsoft.com/office/officeart/2005/8/layout/hProcess7"/>
    <dgm:cxn modelId="{9E3780E2-3B80-4F51-859A-A94BD1EEF817}" type="presParOf" srcId="{D4D0D6B3-FAAE-4837-9DC0-57FEE2A084C3}" destId="{2F791F36-39BC-4FEB-A5AC-937981D23448}" srcOrd="0" destOrd="0" presId="urn:microsoft.com/office/officeart/2005/8/layout/hProcess7"/>
    <dgm:cxn modelId="{80C7A8A7-C49D-4D55-8292-45D41120EC8B}" type="presParOf" srcId="{D4D0D6B3-FAAE-4837-9DC0-57FEE2A084C3}" destId="{D4F60C04-8167-4D83-979E-6AB862AC07C2}" srcOrd="1" destOrd="0" presId="urn:microsoft.com/office/officeart/2005/8/layout/hProcess7"/>
    <dgm:cxn modelId="{15911163-9CEF-40FF-8009-BD1411EA9869}" type="presParOf" srcId="{D4D0D6B3-FAAE-4837-9DC0-57FEE2A084C3}" destId="{A703CDCC-A04D-4346-A99A-500652F89D24}" srcOrd="2" destOrd="0" presId="urn:microsoft.com/office/officeart/2005/8/layout/hProcess7"/>
    <dgm:cxn modelId="{522D441A-571C-48A4-8F39-4758E60BF766}" type="presParOf" srcId="{81A83B12-74B8-40B7-A8AE-6FB1919A0D7C}" destId="{65D6A8EC-CF83-4F01-A7BF-9BDB84907071}" srcOrd="3" destOrd="0" presId="urn:microsoft.com/office/officeart/2005/8/layout/hProcess7"/>
    <dgm:cxn modelId="{0412DB72-E18F-4E3B-9D00-574E0FB4D3AC}" type="presParOf" srcId="{81A83B12-74B8-40B7-A8AE-6FB1919A0D7C}" destId="{681E9F84-2B87-430D-B638-E42C28224D56}" srcOrd="4" destOrd="0" presId="urn:microsoft.com/office/officeart/2005/8/layout/hProcess7"/>
    <dgm:cxn modelId="{61F1B54D-B88C-4EF3-8548-87CC5E1E44EA}" type="presParOf" srcId="{681E9F84-2B87-430D-B638-E42C28224D56}" destId="{4CB20BAA-B36A-46D7-BC68-0C93EC0A64E2}" srcOrd="0" destOrd="0" presId="urn:microsoft.com/office/officeart/2005/8/layout/hProcess7"/>
    <dgm:cxn modelId="{5F786C09-C343-4D50-918C-50AFB20BCE16}" type="presParOf" srcId="{681E9F84-2B87-430D-B638-E42C28224D56}" destId="{21B65F9F-73D8-451A-B6C0-92B17B730C17}" srcOrd="1" destOrd="0" presId="urn:microsoft.com/office/officeart/2005/8/layout/hProcess7"/>
    <dgm:cxn modelId="{0B19A11D-F5E3-4F31-840B-487781023311}" type="presParOf" srcId="{681E9F84-2B87-430D-B638-E42C28224D56}" destId="{3419C682-AD0F-43D2-B5F5-C2604EA26A10}" srcOrd="2" destOrd="0" presId="urn:microsoft.com/office/officeart/2005/8/layout/hProcess7"/>
    <dgm:cxn modelId="{4097E655-0502-4A0C-86F7-821682407074}" type="presParOf" srcId="{81A83B12-74B8-40B7-A8AE-6FB1919A0D7C}" destId="{5B49C622-DDB9-45E5-854B-EDA14B86DCFB}" srcOrd="5" destOrd="0" presId="urn:microsoft.com/office/officeart/2005/8/layout/hProcess7"/>
    <dgm:cxn modelId="{C8FEE7AA-F8C3-4FE6-81D4-E550BF93C25D}" type="presParOf" srcId="{81A83B12-74B8-40B7-A8AE-6FB1919A0D7C}" destId="{F0AD59FB-45D1-4010-8774-551FB2942E00}" srcOrd="6" destOrd="0" presId="urn:microsoft.com/office/officeart/2005/8/layout/hProcess7"/>
    <dgm:cxn modelId="{0E5B6DD0-ADCC-4E7D-85F7-3C1FF0DAFC19}" type="presParOf" srcId="{F0AD59FB-45D1-4010-8774-551FB2942E00}" destId="{21399BEB-69DA-47AF-AA9E-A0D0A8F5DE0E}" srcOrd="0" destOrd="0" presId="urn:microsoft.com/office/officeart/2005/8/layout/hProcess7"/>
    <dgm:cxn modelId="{5B851729-DCF7-4163-9225-DBDBD77308C9}" type="presParOf" srcId="{F0AD59FB-45D1-4010-8774-551FB2942E00}" destId="{2301CFAF-9B96-40E0-8687-8370B8B2CC33}" srcOrd="1" destOrd="0" presId="urn:microsoft.com/office/officeart/2005/8/layout/hProcess7"/>
    <dgm:cxn modelId="{5E51B307-CED0-43C0-A489-B7A8C3516B70}" type="presParOf" srcId="{F0AD59FB-45D1-4010-8774-551FB2942E00}" destId="{E6EE3B86-10C8-459F-BB11-97C114F91BDD}" srcOrd="2" destOrd="0" presId="urn:microsoft.com/office/officeart/2005/8/layout/hProcess7"/>
    <dgm:cxn modelId="{8BC9E274-77F8-49B8-88CC-12475E2B72BF}" type="presParOf" srcId="{81A83B12-74B8-40B7-A8AE-6FB1919A0D7C}" destId="{5A909AE7-162A-4176-9127-930007F62C1A}" srcOrd="7" destOrd="0" presId="urn:microsoft.com/office/officeart/2005/8/layout/hProcess7"/>
    <dgm:cxn modelId="{67E74131-31B9-41A1-8440-D621A5B117FE}" type="presParOf" srcId="{81A83B12-74B8-40B7-A8AE-6FB1919A0D7C}" destId="{0D4B8558-B73C-49A8-A036-FBD41BC97112}" srcOrd="8" destOrd="0" presId="urn:microsoft.com/office/officeart/2005/8/layout/hProcess7"/>
    <dgm:cxn modelId="{8C842069-B9AB-4ADD-A624-24E6E9396723}" type="presParOf" srcId="{0D4B8558-B73C-49A8-A036-FBD41BC97112}" destId="{8F65AC63-B01F-4E51-9D26-E4AE0A7A8C14}" srcOrd="0" destOrd="0" presId="urn:microsoft.com/office/officeart/2005/8/layout/hProcess7"/>
    <dgm:cxn modelId="{460CDD25-C2F2-4EEB-BAE1-F681896B683E}" type="presParOf" srcId="{0D4B8558-B73C-49A8-A036-FBD41BC97112}" destId="{54682D0E-C3E8-4F8F-8826-F9CDBB4E6FD0}" srcOrd="1" destOrd="0" presId="urn:microsoft.com/office/officeart/2005/8/layout/hProcess7"/>
    <dgm:cxn modelId="{5CAB2C84-4F92-4CCE-A08D-883485D451F3}" type="presParOf" srcId="{0D4B8558-B73C-49A8-A036-FBD41BC97112}" destId="{9F57EFB5-8054-4BB4-8A0D-C481C07F3A7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D91E3-B111-4389-93A7-82C5F38CD4E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19BD3A-190B-40F4-9D2A-A0D010EAEC4D}">
      <dgm:prSet/>
      <dgm:spPr/>
      <dgm:t>
        <a:bodyPr/>
        <a:lstStyle/>
        <a:p>
          <a:r>
            <a:rPr lang="en-US"/>
            <a:t>&lt;1% of our practice population had T2D 20 years ago</a:t>
          </a:r>
        </a:p>
      </dgm:t>
    </dgm:pt>
    <dgm:pt modelId="{7B92E098-4AD0-4F4E-B4A4-03697E12597D}" type="parTrans" cxnId="{4BCFB856-B42D-4926-976C-8947D97488FA}">
      <dgm:prSet/>
      <dgm:spPr/>
      <dgm:t>
        <a:bodyPr/>
        <a:lstStyle/>
        <a:p>
          <a:endParaRPr lang="en-US"/>
        </a:p>
      </dgm:t>
    </dgm:pt>
    <dgm:pt modelId="{738DA5F1-F576-46F8-8B22-292383EAB420}" type="sibTrans" cxnId="{4BCFB856-B42D-4926-976C-8947D97488FA}">
      <dgm:prSet/>
      <dgm:spPr/>
      <dgm:t>
        <a:bodyPr/>
        <a:lstStyle/>
        <a:p>
          <a:endParaRPr lang="en-US"/>
        </a:p>
      </dgm:t>
    </dgm:pt>
    <dgm:pt modelId="{C70AE395-3E94-420A-878F-2C0958B77C78}">
      <dgm:prSet/>
      <dgm:spPr/>
      <dgm:t>
        <a:bodyPr/>
        <a:lstStyle/>
        <a:p>
          <a:r>
            <a:rPr lang="en-US" dirty="0"/>
            <a:t>No treatment consensus from the endocrine medical community, wasn’t recognized as a childhood disease until about 10 years ago</a:t>
          </a:r>
        </a:p>
      </dgm:t>
    </dgm:pt>
    <dgm:pt modelId="{9D660837-BECD-464E-A5C0-651154A9F1F6}" type="parTrans" cxnId="{C471D63C-F584-43BA-9E91-F4C82ACF7F79}">
      <dgm:prSet/>
      <dgm:spPr/>
      <dgm:t>
        <a:bodyPr/>
        <a:lstStyle/>
        <a:p>
          <a:endParaRPr lang="en-US"/>
        </a:p>
      </dgm:t>
    </dgm:pt>
    <dgm:pt modelId="{89877F39-4BD9-4BD1-B0F7-2BDE45E68C37}" type="sibTrans" cxnId="{C471D63C-F584-43BA-9E91-F4C82ACF7F79}">
      <dgm:prSet/>
      <dgm:spPr/>
      <dgm:t>
        <a:bodyPr/>
        <a:lstStyle/>
        <a:p>
          <a:endParaRPr lang="en-US"/>
        </a:p>
      </dgm:t>
    </dgm:pt>
    <dgm:pt modelId="{00272D36-9E79-42D7-BDC3-99F4268B0B11}">
      <dgm:prSet/>
      <dgm:spPr/>
      <dgm:t>
        <a:bodyPr/>
        <a:lstStyle/>
        <a:p>
          <a:r>
            <a:rPr lang="en-US"/>
            <a:t>Some signs of metabolic syndrome already present at diagnosis </a:t>
          </a:r>
        </a:p>
      </dgm:t>
    </dgm:pt>
    <dgm:pt modelId="{AEE3F418-8268-4FB9-891D-85DEA7CD3166}" type="parTrans" cxnId="{3DDD3176-DFC7-4081-A162-41463768E4B6}">
      <dgm:prSet/>
      <dgm:spPr/>
      <dgm:t>
        <a:bodyPr/>
        <a:lstStyle/>
        <a:p>
          <a:endParaRPr lang="en-US"/>
        </a:p>
      </dgm:t>
    </dgm:pt>
    <dgm:pt modelId="{D18DAB66-4192-4224-A6C2-48BA22763C76}" type="sibTrans" cxnId="{3DDD3176-DFC7-4081-A162-41463768E4B6}">
      <dgm:prSet/>
      <dgm:spPr/>
      <dgm:t>
        <a:bodyPr/>
        <a:lstStyle/>
        <a:p>
          <a:endParaRPr lang="en-US"/>
        </a:p>
      </dgm:t>
    </dgm:pt>
    <dgm:pt modelId="{B7DD8DFD-11CB-4B88-A76F-77863E427F8B}">
      <dgm:prSet/>
      <dgm:spPr/>
      <dgm:t>
        <a:bodyPr/>
        <a:lstStyle/>
        <a:p>
          <a:r>
            <a:rPr lang="en-US"/>
            <a:t>Restricted carbohydrate diet advised based upon calculated calorie restricted diet using the ADA “Exchange Method”</a:t>
          </a:r>
        </a:p>
      </dgm:t>
    </dgm:pt>
    <dgm:pt modelId="{93569306-C968-4334-9914-8F17C1539C72}" type="parTrans" cxnId="{94AC958E-FEFE-4225-B45B-F0CD24267654}">
      <dgm:prSet/>
      <dgm:spPr/>
      <dgm:t>
        <a:bodyPr/>
        <a:lstStyle/>
        <a:p>
          <a:endParaRPr lang="en-US"/>
        </a:p>
      </dgm:t>
    </dgm:pt>
    <dgm:pt modelId="{0ED66B4F-CCF4-4D5A-9916-BCDF1788004E}" type="sibTrans" cxnId="{94AC958E-FEFE-4225-B45B-F0CD24267654}">
      <dgm:prSet/>
      <dgm:spPr/>
      <dgm:t>
        <a:bodyPr/>
        <a:lstStyle/>
        <a:p>
          <a:endParaRPr lang="en-US"/>
        </a:p>
      </dgm:t>
    </dgm:pt>
    <dgm:pt modelId="{36F3C643-0C50-49EC-8EE2-8AD4EA308329}">
      <dgm:prSet/>
      <dgm:spPr/>
      <dgm:t>
        <a:bodyPr/>
        <a:lstStyle/>
        <a:p>
          <a:r>
            <a:rPr lang="en-US"/>
            <a:t>Only 2 treatment options approved in pediatrics other than lifestyle intervention:  </a:t>
          </a:r>
          <a:r>
            <a:rPr lang="en-US" i="1"/>
            <a:t>metformin and insulin</a:t>
          </a:r>
          <a:endParaRPr lang="en-US"/>
        </a:p>
      </dgm:t>
    </dgm:pt>
    <dgm:pt modelId="{AB01D323-70A7-41BD-BD60-57E045862A35}" type="parTrans" cxnId="{78B67ED1-3F6B-4B32-B576-5B31EC98D3F6}">
      <dgm:prSet/>
      <dgm:spPr/>
      <dgm:t>
        <a:bodyPr/>
        <a:lstStyle/>
        <a:p>
          <a:endParaRPr lang="en-US"/>
        </a:p>
      </dgm:t>
    </dgm:pt>
    <dgm:pt modelId="{A8175AB9-ED12-4DD6-B2C8-D7AA2DA74121}" type="sibTrans" cxnId="{78B67ED1-3F6B-4B32-B576-5B31EC98D3F6}">
      <dgm:prSet/>
      <dgm:spPr/>
      <dgm:t>
        <a:bodyPr/>
        <a:lstStyle/>
        <a:p>
          <a:endParaRPr lang="en-US"/>
        </a:p>
      </dgm:t>
    </dgm:pt>
    <dgm:pt modelId="{EAF37FD8-38A2-4E47-80F2-AC9B123CA0AE}">
      <dgm:prSet/>
      <dgm:spPr/>
      <dgm:t>
        <a:bodyPr/>
        <a:lstStyle/>
        <a:p>
          <a:r>
            <a:rPr lang="en-US" dirty="0"/>
            <a:t>high “no show” rate for these patients/families to clinic</a:t>
          </a:r>
        </a:p>
      </dgm:t>
    </dgm:pt>
    <dgm:pt modelId="{15B94928-CBC4-4FCB-807C-9C90BC6708AA}" type="parTrans" cxnId="{400280E2-CEE6-4EC0-9073-4D770D9CA0EB}">
      <dgm:prSet/>
      <dgm:spPr/>
      <dgm:t>
        <a:bodyPr/>
        <a:lstStyle/>
        <a:p>
          <a:endParaRPr lang="en-US"/>
        </a:p>
      </dgm:t>
    </dgm:pt>
    <dgm:pt modelId="{83D4420A-80A3-48F7-A58F-3F5061109ED1}" type="sibTrans" cxnId="{400280E2-CEE6-4EC0-9073-4D770D9CA0EB}">
      <dgm:prSet/>
      <dgm:spPr/>
      <dgm:t>
        <a:bodyPr/>
        <a:lstStyle/>
        <a:p>
          <a:endParaRPr lang="en-US"/>
        </a:p>
      </dgm:t>
    </dgm:pt>
    <dgm:pt modelId="{4C57C777-0EED-41E2-8703-E09777689BA0}" type="pres">
      <dgm:prSet presAssocID="{514D91E3-B111-4389-93A7-82C5F38CD4EC}" presName="linear" presStyleCnt="0">
        <dgm:presLayoutVars>
          <dgm:animLvl val="lvl"/>
          <dgm:resizeHandles val="exact"/>
        </dgm:presLayoutVars>
      </dgm:prSet>
      <dgm:spPr/>
    </dgm:pt>
    <dgm:pt modelId="{34B48D1D-4A01-4269-BBC0-0D0E5491BF97}" type="pres">
      <dgm:prSet presAssocID="{3619BD3A-190B-40F4-9D2A-A0D010EAEC4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3263900-A5D7-4DC0-8882-169E495F1BA0}" type="pres">
      <dgm:prSet presAssocID="{738DA5F1-F576-46F8-8B22-292383EAB420}" presName="spacer" presStyleCnt="0"/>
      <dgm:spPr/>
    </dgm:pt>
    <dgm:pt modelId="{F9853E6E-F08D-40E5-BADF-45928DE87FAA}" type="pres">
      <dgm:prSet presAssocID="{C70AE395-3E94-420A-878F-2C0958B77C7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2529572-069B-4290-A029-43F53697970D}" type="pres">
      <dgm:prSet presAssocID="{89877F39-4BD9-4BD1-B0F7-2BDE45E68C37}" presName="spacer" presStyleCnt="0"/>
      <dgm:spPr/>
    </dgm:pt>
    <dgm:pt modelId="{9FA72751-B49F-4324-87E7-84073B732A86}" type="pres">
      <dgm:prSet presAssocID="{00272D36-9E79-42D7-BDC3-99F4268B0B1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86B2F8-1DA5-4AF1-A065-9E276C2C8F23}" type="pres">
      <dgm:prSet presAssocID="{D18DAB66-4192-4224-A6C2-48BA22763C76}" presName="spacer" presStyleCnt="0"/>
      <dgm:spPr/>
    </dgm:pt>
    <dgm:pt modelId="{81F21934-B08C-4FF8-8F22-DF5125D836D0}" type="pres">
      <dgm:prSet presAssocID="{B7DD8DFD-11CB-4B88-A76F-77863E427F8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BA5BE94-9CB3-46DC-8E5A-822830E78CA8}" type="pres">
      <dgm:prSet presAssocID="{0ED66B4F-CCF4-4D5A-9916-BCDF1788004E}" presName="spacer" presStyleCnt="0"/>
      <dgm:spPr/>
    </dgm:pt>
    <dgm:pt modelId="{33DF4D04-156C-4B5D-AB70-431AAA096B58}" type="pres">
      <dgm:prSet presAssocID="{36F3C643-0C50-49EC-8EE2-8AD4EA30832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0CC941D-9799-410E-AF14-E2866D653E52}" type="pres">
      <dgm:prSet presAssocID="{A8175AB9-ED12-4DD6-B2C8-D7AA2DA74121}" presName="spacer" presStyleCnt="0"/>
      <dgm:spPr/>
    </dgm:pt>
    <dgm:pt modelId="{E3A1569C-CF75-4A84-8C78-1B97914ECD58}" type="pres">
      <dgm:prSet presAssocID="{EAF37FD8-38A2-4E47-80F2-AC9B123CA0A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DACE00C-FDEE-4F28-8E8C-00E97C3327BE}" type="presOf" srcId="{3619BD3A-190B-40F4-9D2A-A0D010EAEC4D}" destId="{34B48D1D-4A01-4269-BBC0-0D0E5491BF97}" srcOrd="0" destOrd="0" presId="urn:microsoft.com/office/officeart/2005/8/layout/vList2"/>
    <dgm:cxn modelId="{7F8C9112-A622-47BF-8A93-0514BBFCC63A}" type="presOf" srcId="{00272D36-9E79-42D7-BDC3-99F4268B0B11}" destId="{9FA72751-B49F-4324-87E7-84073B732A86}" srcOrd="0" destOrd="0" presId="urn:microsoft.com/office/officeart/2005/8/layout/vList2"/>
    <dgm:cxn modelId="{C471D63C-F584-43BA-9E91-F4C82ACF7F79}" srcId="{514D91E3-B111-4389-93A7-82C5F38CD4EC}" destId="{C70AE395-3E94-420A-878F-2C0958B77C78}" srcOrd="1" destOrd="0" parTransId="{9D660837-BECD-464E-A5C0-651154A9F1F6}" sibTransId="{89877F39-4BD9-4BD1-B0F7-2BDE45E68C37}"/>
    <dgm:cxn modelId="{3DDD3176-DFC7-4081-A162-41463768E4B6}" srcId="{514D91E3-B111-4389-93A7-82C5F38CD4EC}" destId="{00272D36-9E79-42D7-BDC3-99F4268B0B11}" srcOrd="2" destOrd="0" parTransId="{AEE3F418-8268-4FB9-891D-85DEA7CD3166}" sibTransId="{D18DAB66-4192-4224-A6C2-48BA22763C76}"/>
    <dgm:cxn modelId="{4BCFB856-B42D-4926-976C-8947D97488FA}" srcId="{514D91E3-B111-4389-93A7-82C5F38CD4EC}" destId="{3619BD3A-190B-40F4-9D2A-A0D010EAEC4D}" srcOrd="0" destOrd="0" parTransId="{7B92E098-4AD0-4F4E-B4A4-03697E12597D}" sibTransId="{738DA5F1-F576-46F8-8B22-292383EAB420}"/>
    <dgm:cxn modelId="{94AC958E-FEFE-4225-B45B-F0CD24267654}" srcId="{514D91E3-B111-4389-93A7-82C5F38CD4EC}" destId="{B7DD8DFD-11CB-4B88-A76F-77863E427F8B}" srcOrd="3" destOrd="0" parTransId="{93569306-C968-4334-9914-8F17C1539C72}" sibTransId="{0ED66B4F-CCF4-4D5A-9916-BCDF1788004E}"/>
    <dgm:cxn modelId="{D129D2B6-ED48-4965-82E9-7BA86AC1F8CD}" type="presOf" srcId="{36F3C643-0C50-49EC-8EE2-8AD4EA308329}" destId="{33DF4D04-156C-4B5D-AB70-431AAA096B58}" srcOrd="0" destOrd="0" presId="urn:microsoft.com/office/officeart/2005/8/layout/vList2"/>
    <dgm:cxn modelId="{F68782C0-FBF3-4D00-A925-D0D8D5C3969F}" type="presOf" srcId="{C70AE395-3E94-420A-878F-2C0958B77C78}" destId="{F9853E6E-F08D-40E5-BADF-45928DE87FAA}" srcOrd="0" destOrd="0" presId="urn:microsoft.com/office/officeart/2005/8/layout/vList2"/>
    <dgm:cxn modelId="{FF819BCD-40C4-40D3-B4E9-57ED5F8F4E0E}" type="presOf" srcId="{EAF37FD8-38A2-4E47-80F2-AC9B123CA0AE}" destId="{E3A1569C-CF75-4A84-8C78-1B97914ECD58}" srcOrd="0" destOrd="0" presId="urn:microsoft.com/office/officeart/2005/8/layout/vList2"/>
    <dgm:cxn modelId="{47A5E0D0-8F55-4ABE-ABAD-C15D4506418B}" type="presOf" srcId="{B7DD8DFD-11CB-4B88-A76F-77863E427F8B}" destId="{81F21934-B08C-4FF8-8F22-DF5125D836D0}" srcOrd="0" destOrd="0" presId="urn:microsoft.com/office/officeart/2005/8/layout/vList2"/>
    <dgm:cxn modelId="{78B67ED1-3F6B-4B32-B576-5B31EC98D3F6}" srcId="{514D91E3-B111-4389-93A7-82C5F38CD4EC}" destId="{36F3C643-0C50-49EC-8EE2-8AD4EA308329}" srcOrd="4" destOrd="0" parTransId="{AB01D323-70A7-41BD-BD60-57E045862A35}" sibTransId="{A8175AB9-ED12-4DD6-B2C8-D7AA2DA74121}"/>
    <dgm:cxn modelId="{400280E2-CEE6-4EC0-9073-4D770D9CA0EB}" srcId="{514D91E3-B111-4389-93A7-82C5F38CD4EC}" destId="{EAF37FD8-38A2-4E47-80F2-AC9B123CA0AE}" srcOrd="5" destOrd="0" parTransId="{15B94928-CBC4-4FCB-807C-9C90BC6708AA}" sibTransId="{83D4420A-80A3-48F7-A58F-3F5061109ED1}"/>
    <dgm:cxn modelId="{F9D5DBF1-479E-4A67-8D89-F8B605C86BBD}" type="presOf" srcId="{514D91E3-B111-4389-93A7-82C5F38CD4EC}" destId="{4C57C777-0EED-41E2-8703-E09777689BA0}" srcOrd="0" destOrd="0" presId="urn:microsoft.com/office/officeart/2005/8/layout/vList2"/>
    <dgm:cxn modelId="{58365E26-3156-4FE2-B27F-B85235A75586}" type="presParOf" srcId="{4C57C777-0EED-41E2-8703-E09777689BA0}" destId="{34B48D1D-4A01-4269-BBC0-0D0E5491BF97}" srcOrd="0" destOrd="0" presId="urn:microsoft.com/office/officeart/2005/8/layout/vList2"/>
    <dgm:cxn modelId="{B6553506-3B87-4EBC-8ED6-C9A0FC24DBFF}" type="presParOf" srcId="{4C57C777-0EED-41E2-8703-E09777689BA0}" destId="{73263900-A5D7-4DC0-8882-169E495F1BA0}" srcOrd="1" destOrd="0" presId="urn:microsoft.com/office/officeart/2005/8/layout/vList2"/>
    <dgm:cxn modelId="{5D8023C1-D301-405F-92C7-156730DBB6C0}" type="presParOf" srcId="{4C57C777-0EED-41E2-8703-E09777689BA0}" destId="{F9853E6E-F08D-40E5-BADF-45928DE87FAA}" srcOrd="2" destOrd="0" presId="urn:microsoft.com/office/officeart/2005/8/layout/vList2"/>
    <dgm:cxn modelId="{E836B146-2F9D-4BD9-A561-2D2A2F6E9688}" type="presParOf" srcId="{4C57C777-0EED-41E2-8703-E09777689BA0}" destId="{C2529572-069B-4290-A029-43F53697970D}" srcOrd="3" destOrd="0" presId="urn:microsoft.com/office/officeart/2005/8/layout/vList2"/>
    <dgm:cxn modelId="{D96ED04F-B9A8-494C-A79A-8504BE6EBC8E}" type="presParOf" srcId="{4C57C777-0EED-41E2-8703-E09777689BA0}" destId="{9FA72751-B49F-4324-87E7-84073B732A86}" srcOrd="4" destOrd="0" presId="urn:microsoft.com/office/officeart/2005/8/layout/vList2"/>
    <dgm:cxn modelId="{FAD624BC-C490-41A2-B859-FB4F0081C060}" type="presParOf" srcId="{4C57C777-0EED-41E2-8703-E09777689BA0}" destId="{7C86B2F8-1DA5-4AF1-A065-9E276C2C8F23}" srcOrd="5" destOrd="0" presId="urn:microsoft.com/office/officeart/2005/8/layout/vList2"/>
    <dgm:cxn modelId="{D11088CB-E33C-490A-B742-6F0B64AF1C79}" type="presParOf" srcId="{4C57C777-0EED-41E2-8703-E09777689BA0}" destId="{81F21934-B08C-4FF8-8F22-DF5125D836D0}" srcOrd="6" destOrd="0" presId="urn:microsoft.com/office/officeart/2005/8/layout/vList2"/>
    <dgm:cxn modelId="{1A6EDB7F-FB47-421C-931D-BE9CE52E13D9}" type="presParOf" srcId="{4C57C777-0EED-41E2-8703-E09777689BA0}" destId="{0BA5BE94-9CB3-46DC-8E5A-822830E78CA8}" srcOrd="7" destOrd="0" presId="urn:microsoft.com/office/officeart/2005/8/layout/vList2"/>
    <dgm:cxn modelId="{7390C2F3-A279-4439-BDD3-FC9F8064FD60}" type="presParOf" srcId="{4C57C777-0EED-41E2-8703-E09777689BA0}" destId="{33DF4D04-156C-4B5D-AB70-431AAA096B58}" srcOrd="8" destOrd="0" presId="urn:microsoft.com/office/officeart/2005/8/layout/vList2"/>
    <dgm:cxn modelId="{14B4400F-DFB8-41A5-8669-63A997B68372}" type="presParOf" srcId="{4C57C777-0EED-41E2-8703-E09777689BA0}" destId="{70CC941D-9799-410E-AF14-E2866D653E52}" srcOrd="9" destOrd="0" presId="urn:microsoft.com/office/officeart/2005/8/layout/vList2"/>
    <dgm:cxn modelId="{4144854C-E9C9-4EA1-97C6-0DF2AD3E5F0C}" type="presParOf" srcId="{4C57C777-0EED-41E2-8703-E09777689BA0}" destId="{E3A1569C-CF75-4A84-8C78-1B97914ECD5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01A9C-1C32-4ACC-8F4D-AD2A08B5854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02BA19-12B2-482D-8A73-6D7066428D88}">
      <dgm:prSet/>
      <dgm:spPr/>
      <dgm:t>
        <a:bodyPr/>
        <a:lstStyle/>
        <a:p>
          <a:r>
            <a:rPr lang="en-US" dirty="0"/>
            <a:t>Approximately 15% of our practice population has T2D</a:t>
          </a:r>
        </a:p>
      </dgm:t>
    </dgm:pt>
    <dgm:pt modelId="{5EB23559-AF81-437D-801D-3EDB8A8B3A37}" type="parTrans" cxnId="{715CD731-9ECD-4757-9116-35E0E6B9F4A4}">
      <dgm:prSet/>
      <dgm:spPr/>
      <dgm:t>
        <a:bodyPr/>
        <a:lstStyle/>
        <a:p>
          <a:endParaRPr lang="en-US"/>
        </a:p>
      </dgm:t>
    </dgm:pt>
    <dgm:pt modelId="{2E534EEF-193F-405C-A318-196882A04148}" type="sibTrans" cxnId="{715CD731-9ECD-4757-9116-35E0E6B9F4A4}">
      <dgm:prSet/>
      <dgm:spPr/>
      <dgm:t>
        <a:bodyPr/>
        <a:lstStyle/>
        <a:p>
          <a:endParaRPr lang="en-US"/>
        </a:p>
      </dgm:t>
    </dgm:pt>
    <dgm:pt modelId="{ED8D6C61-4CE7-4D1A-85C5-B70BC98A4366}">
      <dgm:prSet/>
      <dgm:spPr/>
      <dgm:t>
        <a:bodyPr/>
        <a:lstStyle/>
        <a:p>
          <a:r>
            <a:rPr lang="en-US"/>
            <a:t>Rate of new cases of T2D increased 4.8% between 2002-2015 in the USA (SEARCH Study)</a:t>
          </a:r>
        </a:p>
      </dgm:t>
    </dgm:pt>
    <dgm:pt modelId="{40298FCD-4E24-4087-BE49-59AD6BAE27C3}" type="parTrans" cxnId="{45A2A850-D333-4966-99B8-73C2F1996B2D}">
      <dgm:prSet/>
      <dgm:spPr/>
      <dgm:t>
        <a:bodyPr/>
        <a:lstStyle/>
        <a:p>
          <a:endParaRPr lang="en-US"/>
        </a:p>
      </dgm:t>
    </dgm:pt>
    <dgm:pt modelId="{92749EC6-14C2-4C6D-A206-5D4B480E3D5C}" type="sibTrans" cxnId="{45A2A850-D333-4966-99B8-73C2F1996B2D}">
      <dgm:prSet/>
      <dgm:spPr/>
      <dgm:t>
        <a:bodyPr/>
        <a:lstStyle/>
        <a:p>
          <a:endParaRPr lang="en-US"/>
        </a:p>
      </dgm:t>
    </dgm:pt>
    <dgm:pt modelId="{BBEB5CF3-EE53-443D-A112-166B3CF701B0}">
      <dgm:prSet/>
      <dgm:spPr/>
      <dgm:t>
        <a:bodyPr/>
        <a:lstStyle/>
        <a:p>
          <a:r>
            <a:rPr lang="en-US" dirty="0"/>
            <a:t>Racial</a:t>
          </a:r>
          <a:r>
            <a:rPr lang="en-US" baseline="0" dirty="0"/>
            <a:t> disparities deepen with greater proportion of POC being diagnosed with T2D</a:t>
          </a:r>
          <a:endParaRPr lang="en-US" dirty="0"/>
        </a:p>
      </dgm:t>
    </dgm:pt>
    <dgm:pt modelId="{6455FAD9-1EF4-4D41-835D-D63E76E15A65}" type="parTrans" cxnId="{A3E11109-B14B-4C49-B960-1DA1B8B8A73A}">
      <dgm:prSet/>
      <dgm:spPr/>
      <dgm:t>
        <a:bodyPr/>
        <a:lstStyle/>
        <a:p>
          <a:endParaRPr lang="en-US"/>
        </a:p>
      </dgm:t>
    </dgm:pt>
    <dgm:pt modelId="{B09CEDCC-0282-4E24-8708-7755521EC399}" type="sibTrans" cxnId="{A3E11109-B14B-4C49-B960-1DA1B8B8A73A}">
      <dgm:prSet/>
      <dgm:spPr/>
      <dgm:t>
        <a:bodyPr/>
        <a:lstStyle/>
        <a:p>
          <a:endParaRPr lang="en-US"/>
        </a:p>
      </dgm:t>
    </dgm:pt>
    <dgm:pt modelId="{CBF16132-136B-4170-97C9-543535EF1BB6}">
      <dgm:prSet/>
      <dgm:spPr/>
      <dgm:t>
        <a:bodyPr/>
        <a:lstStyle/>
        <a:p>
          <a:r>
            <a:rPr lang="en-US" dirty="0"/>
            <a:t>Kids often present “sicker” to the ER with ketones, pancreatitis, and metabolic decompensation</a:t>
          </a:r>
        </a:p>
      </dgm:t>
    </dgm:pt>
    <dgm:pt modelId="{C9F73691-0548-4E08-9687-08D2BDBFA61C}" type="parTrans" cxnId="{4E36F7C3-1FA5-4F10-8418-ADAE7842336C}">
      <dgm:prSet/>
      <dgm:spPr/>
      <dgm:t>
        <a:bodyPr/>
        <a:lstStyle/>
        <a:p>
          <a:endParaRPr lang="en-US"/>
        </a:p>
      </dgm:t>
    </dgm:pt>
    <dgm:pt modelId="{00B76146-0BA6-438D-846C-E0119C15B645}" type="sibTrans" cxnId="{4E36F7C3-1FA5-4F10-8418-ADAE7842336C}">
      <dgm:prSet/>
      <dgm:spPr/>
      <dgm:t>
        <a:bodyPr/>
        <a:lstStyle/>
        <a:p>
          <a:endParaRPr lang="en-US"/>
        </a:p>
      </dgm:t>
    </dgm:pt>
    <dgm:pt modelId="{7F568C96-B393-4DAE-8416-0D576B559EBC}">
      <dgm:prSet/>
      <dgm:spPr/>
      <dgm:t>
        <a:bodyPr/>
        <a:lstStyle/>
        <a:p>
          <a:r>
            <a:rPr lang="en-US" dirty="0"/>
            <a:t>77%</a:t>
          </a:r>
          <a:r>
            <a:rPr lang="en-US" baseline="0" dirty="0"/>
            <a:t> increase in diagnosis of T2D in youth between 8-21 years old from the 2 years pre-pandemic to the first year of the pandemic (Johns Hopkins University School of Medicine)</a:t>
          </a:r>
          <a:endParaRPr lang="en-US" dirty="0"/>
        </a:p>
      </dgm:t>
    </dgm:pt>
    <dgm:pt modelId="{660F0BF8-0D39-4B84-BF8C-ADC9BA0E5EF9}" type="parTrans" cxnId="{3C5A6CAD-B6AD-4938-A5DE-6DA3840C0E95}">
      <dgm:prSet/>
      <dgm:spPr/>
      <dgm:t>
        <a:bodyPr/>
        <a:lstStyle/>
        <a:p>
          <a:endParaRPr lang="en-US"/>
        </a:p>
      </dgm:t>
    </dgm:pt>
    <dgm:pt modelId="{638B835F-86C6-47D5-8472-9DD86D8E2805}" type="sibTrans" cxnId="{3C5A6CAD-B6AD-4938-A5DE-6DA3840C0E95}">
      <dgm:prSet/>
      <dgm:spPr/>
      <dgm:t>
        <a:bodyPr/>
        <a:lstStyle/>
        <a:p>
          <a:endParaRPr lang="en-US"/>
        </a:p>
      </dgm:t>
    </dgm:pt>
    <dgm:pt modelId="{F3D1BA18-E36E-412B-A6E2-C6E7D23A29DC}">
      <dgm:prSet/>
      <dgm:spPr/>
      <dgm:t>
        <a:bodyPr/>
        <a:lstStyle/>
        <a:p>
          <a:r>
            <a:rPr lang="en-US"/>
            <a:t>Expanding treatment options in the last year (metformin, insulin, GLP-1 agonist) in addition to lifestyle modification</a:t>
          </a:r>
        </a:p>
      </dgm:t>
    </dgm:pt>
    <dgm:pt modelId="{7C4F1353-40C9-48FF-B145-263CB6F71B45}" type="parTrans" cxnId="{4F47660B-D652-4993-BA1A-C02FC461CEC7}">
      <dgm:prSet/>
      <dgm:spPr/>
      <dgm:t>
        <a:bodyPr/>
        <a:lstStyle/>
        <a:p>
          <a:endParaRPr lang="en-US"/>
        </a:p>
      </dgm:t>
    </dgm:pt>
    <dgm:pt modelId="{31F9627F-8D3B-463B-B924-D5E983553A5A}" type="sibTrans" cxnId="{4F47660B-D652-4993-BA1A-C02FC461CEC7}">
      <dgm:prSet/>
      <dgm:spPr/>
      <dgm:t>
        <a:bodyPr/>
        <a:lstStyle/>
        <a:p>
          <a:endParaRPr lang="en-US"/>
        </a:p>
      </dgm:t>
    </dgm:pt>
    <dgm:pt modelId="{FF4936D4-14B6-4FB9-A360-9DDB926807F0}" type="pres">
      <dgm:prSet presAssocID="{5BD01A9C-1C32-4ACC-8F4D-AD2A08B58548}" presName="diagram" presStyleCnt="0">
        <dgm:presLayoutVars>
          <dgm:dir/>
          <dgm:resizeHandles val="exact"/>
        </dgm:presLayoutVars>
      </dgm:prSet>
      <dgm:spPr/>
    </dgm:pt>
    <dgm:pt modelId="{55D1F93D-4E6E-42B7-A105-05DA1AA3EFB1}" type="pres">
      <dgm:prSet presAssocID="{5E02BA19-12B2-482D-8A73-6D7066428D88}" presName="node" presStyleLbl="node1" presStyleIdx="0" presStyleCnt="6">
        <dgm:presLayoutVars>
          <dgm:bulletEnabled val="1"/>
        </dgm:presLayoutVars>
      </dgm:prSet>
      <dgm:spPr/>
    </dgm:pt>
    <dgm:pt modelId="{0EE0330A-9D36-407E-8636-11A140A09B2E}" type="pres">
      <dgm:prSet presAssocID="{2E534EEF-193F-405C-A318-196882A04148}" presName="sibTrans" presStyleCnt="0"/>
      <dgm:spPr/>
    </dgm:pt>
    <dgm:pt modelId="{DC67B9EC-3A41-4C4C-B497-6DA10C22178C}" type="pres">
      <dgm:prSet presAssocID="{ED8D6C61-4CE7-4D1A-85C5-B70BC98A4366}" presName="node" presStyleLbl="node1" presStyleIdx="1" presStyleCnt="6">
        <dgm:presLayoutVars>
          <dgm:bulletEnabled val="1"/>
        </dgm:presLayoutVars>
      </dgm:prSet>
      <dgm:spPr/>
    </dgm:pt>
    <dgm:pt modelId="{FAC4D4FB-F161-4A7F-AE33-66CC70AC8354}" type="pres">
      <dgm:prSet presAssocID="{92749EC6-14C2-4C6D-A206-5D4B480E3D5C}" presName="sibTrans" presStyleCnt="0"/>
      <dgm:spPr/>
    </dgm:pt>
    <dgm:pt modelId="{93DB1F19-ED39-4765-8BA7-645B8B6FA5ED}" type="pres">
      <dgm:prSet presAssocID="{BBEB5CF3-EE53-443D-A112-166B3CF701B0}" presName="node" presStyleLbl="node1" presStyleIdx="2" presStyleCnt="6">
        <dgm:presLayoutVars>
          <dgm:bulletEnabled val="1"/>
        </dgm:presLayoutVars>
      </dgm:prSet>
      <dgm:spPr/>
    </dgm:pt>
    <dgm:pt modelId="{93CDABD8-033F-45A3-9FFD-FBDD1750DD16}" type="pres">
      <dgm:prSet presAssocID="{B09CEDCC-0282-4E24-8708-7755521EC399}" presName="sibTrans" presStyleCnt="0"/>
      <dgm:spPr/>
    </dgm:pt>
    <dgm:pt modelId="{E68B7A6E-C13B-47C0-918B-1AB2D9B795F0}" type="pres">
      <dgm:prSet presAssocID="{CBF16132-136B-4170-97C9-543535EF1BB6}" presName="node" presStyleLbl="node1" presStyleIdx="3" presStyleCnt="6">
        <dgm:presLayoutVars>
          <dgm:bulletEnabled val="1"/>
        </dgm:presLayoutVars>
      </dgm:prSet>
      <dgm:spPr/>
    </dgm:pt>
    <dgm:pt modelId="{99582C17-F1F6-47E6-9291-F36821F4C37C}" type="pres">
      <dgm:prSet presAssocID="{00B76146-0BA6-438D-846C-E0119C15B645}" presName="sibTrans" presStyleCnt="0"/>
      <dgm:spPr/>
    </dgm:pt>
    <dgm:pt modelId="{8C5460AD-CAFC-47F9-A784-481E35FE9AE3}" type="pres">
      <dgm:prSet presAssocID="{7F568C96-B393-4DAE-8416-0D576B559EBC}" presName="node" presStyleLbl="node1" presStyleIdx="4" presStyleCnt="6">
        <dgm:presLayoutVars>
          <dgm:bulletEnabled val="1"/>
        </dgm:presLayoutVars>
      </dgm:prSet>
      <dgm:spPr/>
    </dgm:pt>
    <dgm:pt modelId="{E5694C00-06E2-4CFE-B773-A5E8C98159CB}" type="pres">
      <dgm:prSet presAssocID="{638B835F-86C6-47D5-8472-9DD86D8E2805}" presName="sibTrans" presStyleCnt="0"/>
      <dgm:spPr/>
    </dgm:pt>
    <dgm:pt modelId="{D913127E-FAD5-42B8-8961-F8386F699B97}" type="pres">
      <dgm:prSet presAssocID="{F3D1BA18-E36E-412B-A6E2-C6E7D23A29DC}" presName="node" presStyleLbl="node1" presStyleIdx="5" presStyleCnt="6">
        <dgm:presLayoutVars>
          <dgm:bulletEnabled val="1"/>
        </dgm:presLayoutVars>
      </dgm:prSet>
      <dgm:spPr/>
    </dgm:pt>
  </dgm:ptLst>
  <dgm:cxnLst>
    <dgm:cxn modelId="{A3E11109-B14B-4C49-B960-1DA1B8B8A73A}" srcId="{5BD01A9C-1C32-4ACC-8F4D-AD2A08B58548}" destId="{BBEB5CF3-EE53-443D-A112-166B3CF701B0}" srcOrd="2" destOrd="0" parTransId="{6455FAD9-1EF4-4D41-835D-D63E76E15A65}" sibTransId="{B09CEDCC-0282-4E24-8708-7755521EC399}"/>
    <dgm:cxn modelId="{4F47660B-D652-4993-BA1A-C02FC461CEC7}" srcId="{5BD01A9C-1C32-4ACC-8F4D-AD2A08B58548}" destId="{F3D1BA18-E36E-412B-A6E2-C6E7D23A29DC}" srcOrd="5" destOrd="0" parTransId="{7C4F1353-40C9-48FF-B145-263CB6F71B45}" sibTransId="{31F9627F-8D3B-463B-B924-D5E983553A5A}"/>
    <dgm:cxn modelId="{715CD731-9ECD-4757-9116-35E0E6B9F4A4}" srcId="{5BD01A9C-1C32-4ACC-8F4D-AD2A08B58548}" destId="{5E02BA19-12B2-482D-8A73-6D7066428D88}" srcOrd="0" destOrd="0" parTransId="{5EB23559-AF81-437D-801D-3EDB8A8B3A37}" sibTransId="{2E534EEF-193F-405C-A318-196882A04148}"/>
    <dgm:cxn modelId="{FBCDC73B-31F4-4BAB-B255-9EF29BD3B844}" type="presOf" srcId="{CBF16132-136B-4170-97C9-543535EF1BB6}" destId="{E68B7A6E-C13B-47C0-918B-1AB2D9B795F0}" srcOrd="0" destOrd="0" presId="urn:microsoft.com/office/officeart/2005/8/layout/default"/>
    <dgm:cxn modelId="{92A4C346-D55C-4E64-95DA-36CCD69218B9}" type="presOf" srcId="{5BD01A9C-1C32-4ACC-8F4D-AD2A08B58548}" destId="{FF4936D4-14B6-4FB9-A360-9DDB926807F0}" srcOrd="0" destOrd="0" presId="urn:microsoft.com/office/officeart/2005/8/layout/default"/>
    <dgm:cxn modelId="{C957944C-F5AD-4838-AB3E-3F07C99D7371}" type="presOf" srcId="{BBEB5CF3-EE53-443D-A112-166B3CF701B0}" destId="{93DB1F19-ED39-4765-8BA7-645B8B6FA5ED}" srcOrd="0" destOrd="0" presId="urn:microsoft.com/office/officeart/2005/8/layout/default"/>
    <dgm:cxn modelId="{45A2A850-D333-4966-99B8-73C2F1996B2D}" srcId="{5BD01A9C-1C32-4ACC-8F4D-AD2A08B58548}" destId="{ED8D6C61-4CE7-4D1A-85C5-B70BC98A4366}" srcOrd="1" destOrd="0" parTransId="{40298FCD-4E24-4087-BE49-59AD6BAE27C3}" sibTransId="{92749EC6-14C2-4C6D-A206-5D4B480E3D5C}"/>
    <dgm:cxn modelId="{C70DBA83-618B-4B51-BC27-9F7F393F57E2}" type="presOf" srcId="{7F568C96-B393-4DAE-8416-0D576B559EBC}" destId="{8C5460AD-CAFC-47F9-A784-481E35FE9AE3}" srcOrd="0" destOrd="0" presId="urn:microsoft.com/office/officeart/2005/8/layout/default"/>
    <dgm:cxn modelId="{3C5A6CAD-B6AD-4938-A5DE-6DA3840C0E95}" srcId="{5BD01A9C-1C32-4ACC-8F4D-AD2A08B58548}" destId="{7F568C96-B393-4DAE-8416-0D576B559EBC}" srcOrd="4" destOrd="0" parTransId="{660F0BF8-0D39-4B84-BF8C-ADC9BA0E5EF9}" sibTransId="{638B835F-86C6-47D5-8472-9DD86D8E2805}"/>
    <dgm:cxn modelId="{80B978AE-5FD0-461B-B5A6-D291064367FD}" type="presOf" srcId="{5E02BA19-12B2-482D-8A73-6D7066428D88}" destId="{55D1F93D-4E6E-42B7-A105-05DA1AA3EFB1}" srcOrd="0" destOrd="0" presId="urn:microsoft.com/office/officeart/2005/8/layout/default"/>
    <dgm:cxn modelId="{3F1A30BB-E308-48EE-ABBF-B4635A2518F8}" type="presOf" srcId="{ED8D6C61-4CE7-4D1A-85C5-B70BC98A4366}" destId="{DC67B9EC-3A41-4C4C-B497-6DA10C22178C}" srcOrd="0" destOrd="0" presId="urn:microsoft.com/office/officeart/2005/8/layout/default"/>
    <dgm:cxn modelId="{4E36F7C3-1FA5-4F10-8418-ADAE7842336C}" srcId="{5BD01A9C-1C32-4ACC-8F4D-AD2A08B58548}" destId="{CBF16132-136B-4170-97C9-543535EF1BB6}" srcOrd="3" destOrd="0" parTransId="{C9F73691-0548-4E08-9687-08D2BDBFA61C}" sibTransId="{00B76146-0BA6-438D-846C-E0119C15B645}"/>
    <dgm:cxn modelId="{15C93CF4-8F7C-4225-9B02-D0E508514395}" type="presOf" srcId="{F3D1BA18-E36E-412B-A6E2-C6E7D23A29DC}" destId="{D913127E-FAD5-42B8-8961-F8386F699B97}" srcOrd="0" destOrd="0" presId="urn:microsoft.com/office/officeart/2005/8/layout/default"/>
    <dgm:cxn modelId="{D954F5EE-655B-4272-96A2-5BF4D52F20FA}" type="presParOf" srcId="{FF4936D4-14B6-4FB9-A360-9DDB926807F0}" destId="{55D1F93D-4E6E-42B7-A105-05DA1AA3EFB1}" srcOrd="0" destOrd="0" presId="urn:microsoft.com/office/officeart/2005/8/layout/default"/>
    <dgm:cxn modelId="{1EE68B42-9A7D-45E3-AA97-A4C0E7EAD5D4}" type="presParOf" srcId="{FF4936D4-14B6-4FB9-A360-9DDB926807F0}" destId="{0EE0330A-9D36-407E-8636-11A140A09B2E}" srcOrd="1" destOrd="0" presId="urn:microsoft.com/office/officeart/2005/8/layout/default"/>
    <dgm:cxn modelId="{A17104CD-A1C5-49BE-B116-2840E3B79B6C}" type="presParOf" srcId="{FF4936D4-14B6-4FB9-A360-9DDB926807F0}" destId="{DC67B9EC-3A41-4C4C-B497-6DA10C22178C}" srcOrd="2" destOrd="0" presId="urn:microsoft.com/office/officeart/2005/8/layout/default"/>
    <dgm:cxn modelId="{BEF598F4-205B-48BD-9517-B9F661793200}" type="presParOf" srcId="{FF4936D4-14B6-4FB9-A360-9DDB926807F0}" destId="{FAC4D4FB-F161-4A7F-AE33-66CC70AC8354}" srcOrd="3" destOrd="0" presId="urn:microsoft.com/office/officeart/2005/8/layout/default"/>
    <dgm:cxn modelId="{F38521F3-73B4-41B4-8EE9-94EBD24423DB}" type="presParOf" srcId="{FF4936D4-14B6-4FB9-A360-9DDB926807F0}" destId="{93DB1F19-ED39-4765-8BA7-645B8B6FA5ED}" srcOrd="4" destOrd="0" presId="urn:microsoft.com/office/officeart/2005/8/layout/default"/>
    <dgm:cxn modelId="{55AF7393-91EF-48D3-BB7C-EB5DA2DDEFDB}" type="presParOf" srcId="{FF4936D4-14B6-4FB9-A360-9DDB926807F0}" destId="{93CDABD8-033F-45A3-9FFD-FBDD1750DD16}" srcOrd="5" destOrd="0" presId="urn:microsoft.com/office/officeart/2005/8/layout/default"/>
    <dgm:cxn modelId="{B3EFE3B6-2E93-4EA5-9EC2-30A605C92744}" type="presParOf" srcId="{FF4936D4-14B6-4FB9-A360-9DDB926807F0}" destId="{E68B7A6E-C13B-47C0-918B-1AB2D9B795F0}" srcOrd="6" destOrd="0" presId="urn:microsoft.com/office/officeart/2005/8/layout/default"/>
    <dgm:cxn modelId="{1590E461-FBE7-48BD-8D86-7B67B2BED710}" type="presParOf" srcId="{FF4936D4-14B6-4FB9-A360-9DDB926807F0}" destId="{99582C17-F1F6-47E6-9291-F36821F4C37C}" srcOrd="7" destOrd="0" presId="urn:microsoft.com/office/officeart/2005/8/layout/default"/>
    <dgm:cxn modelId="{098DEE5F-FC98-4798-BD6F-0EA19B0914AF}" type="presParOf" srcId="{FF4936D4-14B6-4FB9-A360-9DDB926807F0}" destId="{8C5460AD-CAFC-47F9-A784-481E35FE9AE3}" srcOrd="8" destOrd="0" presId="urn:microsoft.com/office/officeart/2005/8/layout/default"/>
    <dgm:cxn modelId="{B3DB887E-BC65-4783-9162-C25C1E040638}" type="presParOf" srcId="{FF4936D4-14B6-4FB9-A360-9DDB926807F0}" destId="{E5694C00-06E2-4CFE-B773-A5E8C98159CB}" srcOrd="9" destOrd="0" presId="urn:microsoft.com/office/officeart/2005/8/layout/default"/>
    <dgm:cxn modelId="{88113650-52F0-41E3-9EF5-76F66937672A}" type="presParOf" srcId="{FF4936D4-14B6-4FB9-A360-9DDB926807F0}" destId="{D913127E-FAD5-42B8-8961-F8386F699B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01A9C-1C32-4ACC-8F4D-AD2A08B5854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02BA19-12B2-482D-8A73-6D7066428D88}">
      <dgm:prSet/>
      <dgm:spPr/>
      <dgm:t>
        <a:bodyPr/>
        <a:lstStyle/>
        <a:p>
          <a:r>
            <a:rPr lang="en-US" dirty="0"/>
            <a:t>Approximately 15% of our practice population has T2D</a:t>
          </a:r>
        </a:p>
      </dgm:t>
    </dgm:pt>
    <dgm:pt modelId="{5EB23559-AF81-437D-801D-3EDB8A8B3A37}" type="parTrans" cxnId="{715CD731-9ECD-4757-9116-35E0E6B9F4A4}">
      <dgm:prSet/>
      <dgm:spPr/>
      <dgm:t>
        <a:bodyPr/>
        <a:lstStyle/>
        <a:p>
          <a:endParaRPr lang="en-US"/>
        </a:p>
      </dgm:t>
    </dgm:pt>
    <dgm:pt modelId="{2E534EEF-193F-405C-A318-196882A04148}" type="sibTrans" cxnId="{715CD731-9ECD-4757-9116-35E0E6B9F4A4}">
      <dgm:prSet/>
      <dgm:spPr/>
      <dgm:t>
        <a:bodyPr/>
        <a:lstStyle/>
        <a:p>
          <a:endParaRPr lang="en-US"/>
        </a:p>
      </dgm:t>
    </dgm:pt>
    <dgm:pt modelId="{ED8D6C61-4CE7-4D1A-85C5-B70BC98A4366}">
      <dgm:prSet/>
      <dgm:spPr/>
      <dgm:t>
        <a:bodyPr/>
        <a:lstStyle/>
        <a:p>
          <a:r>
            <a:rPr lang="en-US"/>
            <a:t>Rate of new cases of T2D increased 4.8% between 2002-2015 in the USA (SEARCH Study)</a:t>
          </a:r>
        </a:p>
      </dgm:t>
    </dgm:pt>
    <dgm:pt modelId="{40298FCD-4E24-4087-BE49-59AD6BAE27C3}" type="parTrans" cxnId="{45A2A850-D333-4966-99B8-73C2F1996B2D}">
      <dgm:prSet/>
      <dgm:spPr/>
      <dgm:t>
        <a:bodyPr/>
        <a:lstStyle/>
        <a:p>
          <a:endParaRPr lang="en-US"/>
        </a:p>
      </dgm:t>
    </dgm:pt>
    <dgm:pt modelId="{92749EC6-14C2-4C6D-A206-5D4B480E3D5C}" type="sibTrans" cxnId="{45A2A850-D333-4966-99B8-73C2F1996B2D}">
      <dgm:prSet/>
      <dgm:spPr/>
      <dgm:t>
        <a:bodyPr/>
        <a:lstStyle/>
        <a:p>
          <a:endParaRPr lang="en-US"/>
        </a:p>
      </dgm:t>
    </dgm:pt>
    <dgm:pt modelId="{BBEB5CF3-EE53-443D-A112-166B3CF701B0}">
      <dgm:prSet/>
      <dgm:spPr/>
      <dgm:t>
        <a:bodyPr/>
        <a:lstStyle/>
        <a:p>
          <a:r>
            <a:rPr lang="en-US" dirty="0"/>
            <a:t>Racial</a:t>
          </a:r>
          <a:r>
            <a:rPr lang="en-US" baseline="0" dirty="0"/>
            <a:t> disparities deepen with greater proportion of POC being diagnosed with T2D</a:t>
          </a:r>
          <a:endParaRPr lang="en-US" dirty="0"/>
        </a:p>
      </dgm:t>
    </dgm:pt>
    <dgm:pt modelId="{6455FAD9-1EF4-4D41-835D-D63E76E15A65}" type="parTrans" cxnId="{A3E11109-B14B-4C49-B960-1DA1B8B8A73A}">
      <dgm:prSet/>
      <dgm:spPr/>
      <dgm:t>
        <a:bodyPr/>
        <a:lstStyle/>
        <a:p>
          <a:endParaRPr lang="en-US"/>
        </a:p>
      </dgm:t>
    </dgm:pt>
    <dgm:pt modelId="{B09CEDCC-0282-4E24-8708-7755521EC399}" type="sibTrans" cxnId="{A3E11109-B14B-4C49-B960-1DA1B8B8A73A}">
      <dgm:prSet/>
      <dgm:spPr/>
      <dgm:t>
        <a:bodyPr/>
        <a:lstStyle/>
        <a:p>
          <a:endParaRPr lang="en-US"/>
        </a:p>
      </dgm:t>
    </dgm:pt>
    <dgm:pt modelId="{CBF16132-136B-4170-97C9-543535EF1BB6}">
      <dgm:prSet/>
      <dgm:spPr/>
      <dgm:t>
        <a:bodyPr/>
        <a:lstStyle/>
        <a:p>
          <a:r>
            <a:rPr lang="en-US" dirty="0"/>
            <a:t>Kids often present “sicker” to the ER with ketones, pancreatitis, and metabolic decompensation</a:t>
          </a:r>
        </a:p>
      </dgm:t>
    </dgm:pt>
    <dgm:pt modelId="{C9F73691-0548-4E08-9687-08D2BDBFA61C}" type="parTrans" cxnId="{4E36F7C3-1FA5-4F10-8418-ADAE7842336C}">
      <dgm:prSet/>
      <dgm:spPr/>
      <dgm:t>
        <a:bodyPr/>
        <a:lstStyle/>
        <a:p>
          <a:endParaRPr lang="en-US"/>
        </a:p>
      </dgm:t>
    </dgm:pt>
    <dgm:pt modelId="{00B76146-0BA6-438D-846C-E0119C15B645}" type="sibTrans" cxnId="{4E36F7C3-1FA5-4F10-8418-ADAE7842336C}">
      <dgm:prSet/>
      <dgm:spPr/>
      <dgm:t>
        <a:bodyPr/>
        <a:lstStyle/>
        <a:p>
          <a:endParaRPr lang="en-US"/>
        </a:p>
      </dgm:t>
    </dgm:pt>
    <dgm:pt modelId="{7F568C96-B393-4DAE-8416-0D576B559EBC}">
      <dgm:prSet/>
      <dgm:spPr/>
      <dgm:t>
        <a:bodyPr/>
        <a:lstStyle/>
        <a:p>
          <a:r>
            <a:rPr lang="en-US" dirty="0"/>
            <a:t>77%</a:t>
          </a:r>
          <a:r>
            <a:rPr lang="en-US" baseline="0" dirty="0"/>
            <a:t> increase in diagnosis of T2D in youth between 8-21 years old from the 2 years pre-pandemic to the first year of the pandemic (Johns Hopkins University School of Medicine)</a:t>
          </a:r>
          <a:endParaRPr lang="en-US" dirty="0"/>
        </a:p>
      </dgm:t>
    </dgm:pt>
    <dgm:pt modelId="{660F0BF8-0D39-4B84-BF8C-ADC9BA0E5EF9}" type="parTrans" cxnId="{3C5A6CAD-B6AD-4938-A5DE-6DA3840C0E95}">
      <dgm:prSet/>
      <dgm:spPr/>
      <dgm:t>
        <a:bodyPr/>
        <a:lstStyle/>
        <a:p>
          <a:endParaRPr lang="en-US"/>
        </a:p>
      </dgm:t>
    </dgm:pt>
    <dgm:pt modelId="{638B835F-86C6-47D5-8472-9DD86D8E2805}" type="sibTrans" cxnId="{3C5A6CAD-B6AD-4938-A5DE-6DA3840C0E95}">
      <dgm:prSet/>
      <dgm:spPr/>
      <dgm:t>
        <a:bodyPr/>
        <a:lstStyle/>
        <a:p>
          <a:endParaRPr lang="en-US"/>
        </a:p>
      </dgm:t>
    </dgm:pt>
    <dgm:pt modelId="{F3D1BA18-E36E-412B-A6E2-C6E7D23A29DC}">
      <dgm:prSet/>
      <dgm:spPr/>
      <dgm:t>
        <a:bodyPr/>
        <a:lstStyle/>
        <a:p>
          <a:r>
            <a:rPr lang="en-US"/>
            <a:t>Expanding treatment options in the last year (metformin, insulin, GLP-1 agonist) in addition to lifestyle modification</a:t>
          </a:r>
        </a:p>
      </dgm:t>
    </dgm:pt>
    <dgm:pt modelId="{7C4F1353-40C9-48FF-B145-263CB6F71B45}" type="parTrans" cxnId="{4F47660B-D652-4993-BA1A-C02FC461CEC7}">
      <dgm:prSet/>
      <dgm:spPr/>
      <dgm:t>
        <a:bodyPr/>
        <a:lstStyle/>
        <a:p>
          <a:endParaRPr lang="en-US"/>
        </a:p>
      </dgm:t>
    </dgm:pt>
    <dgm:pt modelId="{31F9627F-8D3B-463B-B924-D5E983553A5A}" type="sibTrans" cxnId="{4F47660B-D652-4993-BA1A-C02FC461CEC7}">
      <dgm:prSet/>
      <dgm:spPr/>
      <dgm:t>
        <a:bodyPr/>
        <a:lstStyle/>
        <a:p>
          <a:endParaRPr lang="en-US"/>
        </a:p>
      </dgm:t>
    </dgm:pt>
    <dgm:pt modelId="{FF4936D4-14B6-4FB9-A360-9DDB926807F0}" type="pres">
      <dgm:prSet presAssocID="{5BD01A9C-1C32-4ACC-8F4D-AD2A08B58548}" presName="diagram" presStyleCnt="0">
        <dgm:presLayoutVars>
          <dgm:dir/>
          <dgm:resizeHandles val="exact"/>
        </dgm:presLayoutVars>
      </dgm:prSet>
      <dgm:spPr/>
    </dgm:pt>
    <dgm:pt modelId="{55D1F93D-4E6E-42B7-A105-05DA1AA3EFB1}" type="pres">
      <dgm:prSet presAssocID="{5E02BA19-12B2-482D-8A73-6D7066428D88}" presName="node" presStyleLbl="node1" presStyleIdx="0" presStyleCnt="6">
        <dgm:presLayoutVars>
          <dgm:bulletEnabled val="1"/>
        </dgm:presLayoutVars>
      </dgm:prSet>
      <dgm:spPr/>
    </dgm:pt>
    <dgm:pt modelId="{0EE0330A-9D36-407E-8636-11A140A09B2E}" type="pres">
      <dgm:prSet presAssocID="{2E534EEF-193F-405C-A318-196882A04148}" presName="sibTrans" presStyleCnt="0"/>
      <dgm:spPr/>
    </dgm:pt>
    <dgm:pt modelId="{DC67B9EC-3A41-4C4C-B497-6DA10C22178C}" type="pres">
      <dgm:prSet presAssocID="{ED8D6C61-4CE7-4D1A-85C5-B70BC98A4366}" presName="node" presStyleLbl="node1" presStyleIdx="1" presStyleCnt="6">
        <dgm:presLayoutVars>
          <dgm:bulletEnabled val="1"/>
        </dgm:presLayoutVars>
      </dgm:prSet>
      <dgm:spPr/>
    </dgm:pt>
    <dgm:pt modelId="{FAC4D4FB-F161-4A7F-AE33-66CC70AC8354}" type="pres">
      <dgm:prSet presAssocID="{92749EC6-14C2-4C6D-A206-5D4B480E3D5C}" presName="sibTrans" presStyleCnt="0"/>
      <dgm:spPr/>
    </dgm:pt>
    <dgm:pt modelId="{93DB1F19-ED39-4765-8BA7-645B8B6FA5ED}" type="pres">
      <dgm:prSet presAssocID="{BBEB5CF3-EE53-443D-A112-166B3CF701B0}" presName="node" presStyleLbl="node1" presStyleIdx="2" presStyleCnt="6">
        <dgm:presLayoutVars>
          <dgm:bulletEnabled val="1"/>
        </dgm:presLayoutVars>
      </dgm:prSet>
      <dgm:spPr/>
    </dgm:pt>
    <dgm:pt modelId="{93CDABD8-033F-45A3-9FFD-FBDD1750DD16}" type="pres">
      <dgm:prSet presAssocID="{B09CEDCC-0282-4E24-8708-7755521EC399}" presName="sibTrans" presStyleCnt="0"/>
      <dgm:spPr/>
    </dgm:pt>
    <dgm:pt modelId="{E68B7A6E-C13B-47C0-918B-1AB2D9B795F0}" type="pres">
      <dgm:prSet presAssocID="{CBF16132-136B-4170-97C9-543535EF1BB6}" presName="node" presStyleLbl="node1" presStyleIdx="3" presStyleCnt="6">
        <dgm:presLayoutVars>
          <dgm:bulletEnabled val="1"/>
        </dgm:presLayoutVars>
      </dgm:prSet>
      <dgm:spPr/>
    </dgm:pt>
    <dgm:pt modelId="{99582C17-F1F6-47E6-9291-F36821F4C37C}" type="pres">
      <dgm:prSet presAssocID="{00B76146-0BA6-438D-846C-E0119C15B645}" presName="sibTrans" presStyleCnt="0"/>
      <dgm:spPr/>
    </dgm:pt>
    <dgm:pt modelId="{8C5460AD-CAFC-47F9-A784-481E35FE9AE3}" type="pres">
      <dgm:prSet presAssocID="{7F568C96-B393-4DAE-8416-0D576B559EBC}" presName="node" presStyleLbl="node1" presStyleIdx="4" presStyleCnt="6">
        <dgm:presLayoutVars>
          <dgm:bulletEnabled val="1"/>
        </dgm:presLayoutVars>
      </dgm:prSet>
      <dgm:spPr/>
    </dgm:pt>
    <dgm:pt modelId="{E5694C00-06E2-4CFE-B773-A5E8C98159CB}" type="pres">
      <dgm:prSet presAssocID="{638B835F-86C6-47D5-8472-9DD86D8E2805}" presName="sibTrans" presStyleCnt="0"/>
      <dgm:spPr/>
    </dgm:pt>
    <dgm:pt modelId="{D913127E-FAD5-42B8-8961-F8386F699B97}" type="pres">
      <dgm:prSet presAssocID="{F3D1BA18-E36E-412B-A6E2-C6E7D23A29DC}" presName="node" presStyleLbl="node1" presStyleIdx="5" presStyleCnt="6">
        <dgm:presLayoutVars>
          <dgm:bulletEnabled val="1"/>
        </dgm:presLayoutVars>
      </dgm:prSet>
      <dgm:spPr/>
    </dgm:pt>
  </dgm:ptLst>
  <dgm:cxnLst>
    <dgm:cxn modelId="{A3E11109-B14B-4C49-B960-1DA1B8B8A73A}" srcId="{5BD01A9C-1C32-4ACC-8F4D-AD2A08B58548}" destId="{BBEB5CF3-EE53-443D-A112-166B3CF701B0}" srcOrd="2" destOrd="0" parTransId="{6455FAD9-1EF4-4D41-835D-D63E76E15A65}" sibTransId="{B09CEDCC-0282-4E24-8708-7755521EC399}"/>
    <dgm:cxn modelId="{4F47660B-D652-4993-BA1A-C02FC461CEC7}" srcId="{5BD01A9C-1C32-4ACC-8F4D-AD2A08B58548}" destId="{F3D1BA18-E36E-412B-A6E2-C6E7D23A29DC}" srcOrd="5" destOrd="0" parTransId="{7C4F1353-40C9-48FF-B145-263CB6F71B45}" sibTransId="{31F9627F-8D3B-463B-B924-D5E983553A5A}"/>
    <dgm:cxn modelId="{715CD731-9ECD-4757-9116-35E0E6B9F4A4}" srcId="{5BD01A9C-1C32-4ACC-8F4D-AD2A08B58548}" destId="{5E02BA19-12B2-482D-8A73-6D7066428D88}" srcOrd="0" destOrd="0" parTransId="{5EB23559-AF81-437D-801D-3EDB8A8B3A37}" sibTransId="{2E534EEF-193F-405C-A318-196882A04148}"/>
    <dgm:cxn modelId="{FBCDC73B-31F4-4BAB-B255-9EF29BD3B844}" type="presOf" srcId="{CBF16132-136B-4170-97C9-543535EF1BB6}" destId="{E68B7A6E-C13B-47C0-918B-1AB2D9B795F0}" srcOrd="0" destOrd="0" presId="urn:microsoft.com/office/officeart/2005/8/layout/default"/>
    <dgm:cxn modelId="{92A4C346-D55C-4E64-95DA-36CCD69218B9}" type="presOf" srcId="{5BD01A9C-1C32-4ACC-8F4D-AD2A08B58548}" destId="{FF4936D4-14B6-4FB9-A360-9DDB926807F0}" srcOrd="0" destOrd="0" presId="urn:microsoft.com/office/officeart/2005/8/layout/default"/>
    <dgm:cxn modelId="{C957944C-F5AD-4838-AB3E-3F07C99D7371}" type="presOf" srcId="{BBEB5CF3-EE53-443D-A112-166B3CF701B0}" destId="{93DB1F19-ED39-4765-8BA7-645B8B6FA5ED}" srcOrd="0" destOrd="0" presId="urn:microsoft.com/office/officeart/2005/8/layout/default"/>
    <dgm:cxn modelId="{45A2A850-D333-4966-99B8-73C2F1996B2D}" srcId="{5BD01A9C-1C32-4ACC-8F4D-AD2A08B58548}" destId="{ED8D6C61-4CE7-4D1A-85C5-B70BC98A4366}" srcOrd="1" destOrd="0" parTransId="{40298FCD-4E24-4087-BE49-59AD6BAE27C3}" sibTransId="{92749EC6-14C2-4C6D-A206-5D4B480E3D5C}"/>
    <dgm:cxn modelId="{C70DBA83-618B-4B51-BC27-9F7F393F57E2}" type="presOf" srcId="{7F568C96-B393-4DAE-8416-0D576B559EBC}" destId="{8C5460AD-CAFC-47F9-A784-481E35FE9AE3}" srcOrd="0" destOrd="0" presId="urn:microsoft.com/office/officeart/2005/8/layout/default"/>
    <dgm:cxn modelId="{3C5A6CAD-B6AD-4938-A5DE-6DA3840C0E95}" srcId="{5BD01A9C-1C32-4ACC-8F4D-AD2A08B58548}" destId="{7F568C96-B393-4DAE-8416-0D576B559EBC}" srcOrd="4" destOrd="0" parTransId="{660F0BF8-0D39-4B84-BF8C-ADC9BA0E5EF9}" sibTransId="{638B835F-86C6-47D5-8472-9DD86D8E2805}"/>
    <dgm:cxn modelId="{80B978AE-5FD0-461B-B5A6-D291064367FD}" type="presOf" srcId="{5E02BA19-12B2-482D-8A73-6D7066428D88}" destId="{55D1F93D-4E6E-42B7-A105-05DA1AA3EFB1}" srcOrd="0" destOrd="0" presId="urn:microsoft.com/office/officeart/2005/8/layout/default"/>
    <dgm:cxn modelId="{3F1A30BB-E308-48EE-ABBF-B4635A2518F8}" type="presOf" srcId="{ED8D6C61-4CE7-4D1A-85C5-B70BC98A4366}" destId="{DC67B9EC-3A41-4C4C-B497-6DA10C22178C}" srcOrd="0" destOrd="0" presId="urn:microsoft.com/office/officeart/2005/8/layout/default"/>
    <dgm:cxn modelId="{4E36F7C3-1FA5-4F10-8418-ADAE7842336C}" srcId="{5BD01A9C-1C32-4ACC-8F4D-AD2A08B58548}" destId="{CBF16132-136B-4170-97C9-543535EF1BB6}" srcOrd="3" destOrd="0" parTransId="{C9F73691-0548-4E08-9687-08D2BDBFA61C}" sibTransId="{00B76146-0BA6-438D-846C-E0119C15B645}"/>
    <dgm:cxn modelId="{15C93CF4-8F7C-4225-9B02-D0E508514395}" type="presOf" srcId="{F3D1BA18-E36E-412B-A6E2-C6E7D23A29DC}" destId="{D913127E-FAD5-42B8-8961-F8386F699B97}" srcOrd="0" destOrd="0" presId="urn:microsoft.com/office/officeart/2005/8/layout/default"/>
    <dgm:cxn modelId="{D954F5EE-655B-4272-96A2-5BF4D52F20FA}" type="presParOf" srcId="{FF4936D4-14B6-4FB9-A360-9DDB926807F0}" destId="{55D1F93D-4E6E-42B7-A105-05DA1AA3EFB1}" srcOrd="0" destOrd="0" presId="urn:microsoft.com/office/officeart/2005/8/layout/default"/>
    <dgm:cxn modelId="{1EE68B42-9A7D-45E3-AA97-A4C0E7EAD5D4}" type="presParOf" srcId="{FF4936D4-14B6-4FB9-A360-9DDB926807F0}" destId="{0EE0330A-9D36-407E-8636-11A140A09B2E}" srcOrd="1" destOrd="0" presId="urn:microsoft.com/office/officeart/2005/8/layout/default"/>
    <dgm:cxn modelId="{A17104CD-A1C5-49BE-B116-2840E3B79B6C}" type="presParOf" srcId="{FF4936D4-14B6-4FB9-A360-9DDB926807F0}" destId="{DC67B9EC-3A41-4C4C-B497-6DA10C22178C}" srcOrd="2" destOrd="0" presId="urn:microsoft.com/office/officeart/2005/8/layout/default"/>
    <dgm:cxn modelId="{BEF598F4-205B-48BD-9517-B9F661793200}" type="presParOf" srcId="{FF4936D4-14B6-4FB9-A360-9DDB926807F0}" destId="{FAC4D4FB-F161-4A7F-AE33-66CC70AC8354}" srcOrd="3" destOrd="0" presId="urn:microsoft.com/office/officeart/2005/8/layout/default"/>
    <dgm:cxn modelId="{F38521F3-73B4-41B4-8EE9-94EBD24423DB}" type="presParOf" srcId="{FF4936D4-14B6-4FB9-A360-9DDB926807F0}" destId="{93DB1F19-ED39-4765-8BA7-645B8B6FA5ED}" srcOrd="4" destOrd="0" presId="urn:microsoft.com/office/officeart/2005/8/layout/default"/>
    <dgm:cxn modelId="{55AF7393-91EF-48D3-BB7C-EB5DA2DDEFDB}" type="presParOf" srcId="{FF4936D4-14B6-4FB9-A360-9DDB926807F0}" destId="{93CDABD8-033F-45A3-9FFD-FBDD1750DD16}" srcOrd="5" destOrd="0" presId="urn:microsoft.com/office/officeart/2005/8/layout/default"/>
    <dgm:cxn modelId="{B3EFE3B6-2E93-4EA5-9EC2-30A605C92744}" type="presParOf" srcId="{FF4936D4-14B6-4FB9-A360-9DDB926807F0}" destId="{E68B7A6E-C13B-47C0-918B-1AB2D9B795F0}" srcOrd="6" destOrd="0" presId="urn:microsoft.com/office/officeart/2005/8/layout/default"/>
    <dgm:cxn modelId="{1590E461-FBE7-48BD-8D86-7B67B2BED710}" type="presParOf" srcId="{FF4936D4-14B6-4FB9-A360-9DDB926807F0}" destId="{99582C17-F1F6-47E6-9291-F36821F4C37C}" srcOrd="7" destOrd="0" presId="urn:microsoft.com/office/officeart/2005/8/layout/default"/>
    <dgm:cxn modelId="{098DEE5F-FC98-4798-BD6F-0EA19B0914AF}" type="presParOf" srcId="{FF4936D4-14B6-4FB9-A360-9DDB926807F0}" destId="{8C5460AD-CAFC-47F9-A784-481E35FE9AE3}" srcOrd="8" destOrd="0" presId="urn:microsoft.com/office/officeart/2005/8/layout/default"/>
    <dgm:cxn modelId="{B3DB887E-BC65-4783-9162-C25C1E040638}" type="presParOf" srcId="{FF4936D4-14B6-4FB9-A360-9DDB926807F0}" destId="{E5694C00-06E2-4CFE-B773-A5E8C98159CB}" srcOrd="9" destOrd="0" presId="urn:microsoft.com/office/officeart/2005/8/layout/default"/>
    <dgm:cxn modelId="{88113650-52F0-41E3-9EF5-76F66937672A}" type="presParOf" srcId="{FF4936D4-14B6-4FB9-A360-9DDB926807F0}" destId="{D913127E-FAD5-42B8-8961-F8386F699B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9DF12A-9EDB-4E22-B9DC-DAEE1A3A416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875D4F-690E-4883-8DB3-DF5D8C33F340}">
      <dgm:prSet/>
      <dgm:spPr/>
      <dgm:t>
        <a:bodyPr/>
        <a:lstStyle/>
        <a:p>
          <a:r>
            <a:rPr lang="en-US"/>
            <a:t>Nutrition focus shifting recommendations to improve insulin resistance with plant based/low fat diet versus overt carbohydrate restriction</a:t>
          </a:r>
        </a:p>
      </dgm:t>
    </dgm:pt>
    <dgm:pt modelId="{55E87626-25E9-4505-A622-C648142A5ED0}" type="parTrans" cxnId="{F24E8E0D-874D-424E-AE96-E54FD52007BC}">
      <dgm:prSet/>
      <dgm:spPr/>
      <dgm:t>
        <a:bodyPr/>
        <a:lstStyle/>
        <a:p>
          <a:endParaRPr lang="en-US"/>
        </a:p>
      </dgm:t>
    </dgm:pt>
    <dgm:pt modelId="{AD6B9A17-1429-48D1-BFFF-7C8F7AB35CA0}" type="sibTrans" cxnId="{F24E8E0D-874D-424E-AE96-E54FD52007BC}">
      <dgm:prSet/>
      <dgm:spPr/>
      <dgm:t>
        <a:bodyPr/>
        <a:lstStyle/>
        <a:p>
          <a:endParaRPr lang="en-US"/>
        </a:p>
      </dgm:t>
    </dgm:pt>
    <dgm:pt modelId="{EEFF778D-3837-4B28-AA6C-895531BFB541}">
      <dgm:prSet/>
      <dgm:spPr/>
      <dgm:t>
        <a:bodyPr/>
        <a:lstStyle/>
        <a:p>
          <a:r>
            <a:rPr lang="en-US"/>
            <a:t>Diagnosis during puberty increases insulin resistance</a:t>
          </a:r>
        </a:p>
      </dgm:t>
    </dgm:pt>
    <dgm:pt modelId="{05FF246E-965F-4FBA-9950-14E58690533D}" type="parTrans" cxnId="{D3222C0D-BD13-458E-926B-C6616123F4BB}">
      <dgm:prSet/>
      <dgm:spPr/>
      <dgm:t>
        <a:bodyPr/>
        <a:lstStyle/>
        <a:p>
          <a:endParaRPr lang="en-US"/>
        </a:p>
      </dgm:t>
    </dgm:pt>
    <dgm:pt modelId="{A725036E-E153-4AD8-AF55-0E1D4C5DD18B}" type="sibTrans" cxnId="{D3222C0D-BD13-458E-926B-C6616123F4BB}">
      <dgm:prSet/>
      <dgm:spPr/>
      <dgm:t>
        <a:bodyPr/>
        <a:lstStyle/>
        <a:p>
          <a:endParaRPr lang="en-US"/>
        </a:p>
      </dgm:t>
    </dgm:pt>
    <dgm:pt modelId="{A8ED017D-309D-4043-82BE-538265832A0E}">
      <dgm:prSet/>
      <dgm:spPr/>
      <dgm:t>
        <a:bodyPr/>
        <a:lstStyle/>
        <a:p>
          <a:r>
            <a:rPr lang="en-US"/>
            <a:t>More rapid decline in beta cell function with accelerated progression of complications than adults with T2D (TODAY study)</a:t>
          </a:r>
        </a:p>
      </dgm:t>
    </dgm:pt>
    <dgm:pt modelId="{4E5CB79C-ACC7-49D9-8D04-A7FEE19D08FC}" type="parTrans" cxnId="{AF292368-F6B9-42CF-A709-10DD51374E80}">
      <dgm:prSet/>
      <dgm:spPr/>
      <dgm:t>
        <a:bodyPr/>
        <a:lstStyle/>
        <a:p>
          <a:endParaRPr lang="en-US"/>
        </a:p>
      </dgm:t>
    </dgm:pt>
    <dgm:pt modelId="{486A19A6-4EC4-4CEE-BFEB-195DC1103925}" type="sibTrans" cxnId="{AF292368-F6B9-42CF-A709-10DD51374E80}">
      <dgm:prSet/>
      <dgm:spPr/>
      <dgm:t>
        <a:bodyPr/>
        <a:lstStyle/>
        <a:p>
          <a:endParaRPr lang="en-US"/>
        </a:p>
      </dgm:t>
    </dgm:pt>
    <dgm:pt modelId="{FBB06F0E-311F-4235-9534-D298ACD1D20F}">
      <dgm:prSet/>
      <dgm:spPr/>
      <dgm:t>
        <a:bodyPr/>
        <a:lstStyle/>
        <a:p>
          <a:r>
            <a:rPr lang="en-US"/>
            <a:t>Pediatric T2D is associated with higher rates of complications than T1D (SEARCH study)</a:t>
          </a:r>
        </a:p>
      </dgm:t>
    </dgm:pt>
    <dgm:pt modelId="{D6C86C56-5B19-4E36-930D-D6E740B4375B}" type="parTrans" cxnId="{D30B8D14-F767-43D1-9735-0389F39522E0}">
      <dgm:prSet/>
      <dgm:spPr/>
      <dgm:t>
        <a:bodyPr/>
        <a:lstStyle/>
        <a:p>
          <a:endParaRPr lang="en-US"/>
        </a:p>
      </dgm:t>
    </dgm:pt>
    <dgm:pt modelId="{AFE64CE0-E729-4034-9066-6FED466F5F19}" type="sibTrans" cxnId="{D30B8D14-F767-43D1-9735-0389F39522E0}">
      <dgm:prSet/>
      <dgm:spPr/>
      <dgm:t>
        <a:bodyPr/>
        <a:lstStyle/>
        <a:p>
          <a:endParaRPr lang="en-US"/>
        </a:p>
      </dgm:t>
    </dgm:pt>
    <dgm:pt modelId="{30E7688E-EE59-4CAA-BEED-CB02EB3EBDF0}">
      <dgm:prSet/>
      <dgm:spPr/>
      <dgm:t>
        <a:bodyPr/>
        <a:lstStyle/>
        <a:p>
          <a:r>
            <a:rPr lang="en-US" dirty="0"/>
            <a:t>60% prevalence of having any microvascular complication (retinopathy, peripheral neuropathy, nephropathy) within 13 years of diagnosis (TODAY study)</a:t>
          </a:r>
        </a:p>
      </dgm:t>
    </dgm:pt>
    <dgm:pt modelId="{CF7D6925-CC81-4149-837D-4086E465C35B}" type="parTrans" cxnId="{9FE97EB4-1AF4-40D2-9CD5-2C49F99C0829}">
      <dgm:prSet/>
      <dgm:spPr/>
      <dgm:t>
        <a:bodyPr/>
        <a:lstStyle/>
        <a:p>
          <a:endParaRPr lang="en-US"/>
        </a:p>
      </dgm:t>
    </dgm:pt>
    <dgm:pt modelId="{1EB72116-A385-4E4A-87BE-0E182F0250B3}" type="sibTrans" cxnId="{9FE97EB4-1AF4-40D2-9CD5-2C49F99C0829}">
      <dgm:prSet/>
      <dgm:spPr/>
      <dgm:t>
        <a:bodyPr/>
        <a:lstStyle/>
        <a:p>
          <a:endParaRPr lang="en-US"/>
        </a:p>
      </dgm:t>
    </dgm:pt>
    <dgm:pt modelId="{03CE48E0-61DD-4F82-ADAA-44AEBCBFC32F}">
      <dgm:prSet/>
      <dgm:spPr/>
      <dgm:t>
        <a:bodyPr/>
        <a:lstStyle/>
        <a:p>
          <a:r>
            <a:rPr lang="en-US"/>
            <a:t>Often perceived as the “better kind of diabetes to have” without a sense of family urgency to manage glucose levels</a:t>
          </a:r>
        </a:p>
      </dgm:t>
    </dgm:pt>
    <dgm:pt modelId="{41893E7A-5C60-4DEC-A7C0-B36447341FF4}" type="parTrans" cxnId="{316F24FC-D3EA-49D5-B30B-7DC19C106506}">
      <dgm:prSet/>
      <dgm:spPr/>
      <dgm:t>
        <a:bodyPr/>
        <a:lstStyle/>
        <a:p>
          <a:endParaRPr lang="en-US"/>
        </a:p>
      </dgm:t>
    </dgm:pt>
    <dgm:pt modelId="{F6F805BC-1D72-4813-B91E-951638D89223}" type="sibTrans" cxnId="{316F24FC-D3EA-49D5-B30B-7DC19C106506}">
      <dgm:prSet/>
      <dgm:spPr/>
      <dgm:t>
        <a:bodyPr/>
        <a:lstStyle/>
        <a:p>
          <a:endParaRPr lang="en-US"/>
        </a:p>
      </dgm:t>
    </dgm:pt>
    <dgm:pt modelId="{4A0F51B9-0190-48BD-B7AA-13015BF3DA80}">
      <dgm:prSet/>
      <dgm:spPr/>
      <dgm:t>
        <a:bodyPr/>
        <a:lstStyle/>
        <a:p>
          <a:r>
            <a:rPr lang="en-US"/>
            <a:t>Delay in diagnosis/Missed diagnosis</a:t>
          </a:r>
        </a:p>
      </dgm:t>
    </dgm:pt>
    <dgm:pt modelId="{B653B16D-7941-449A-98B8-4CDCD6558383}" type="parTrans" cxnId="{4E3BD591-0BC0-4BC1-A627-2F731A5857B7}">
      <dgm:prSet/>
      <dgm:spPr/>
      <dgm:t>
        <a:bodyPr/>
        <a:lstStyle/>
        <a:p>
          <a:endParaRPr lang="en-US"/>
        </a:p>
      </dgm:t>
    </dgm:pt>
    <dgm:pt modelId="{CCC01D33-0D15-4830-AF5D-21AA9DC03EA4}" type="sibTrans" cxnId="{4E3BD591-0BC0-4BC1-A627-2F731A5857B7}">
      <dgm:prSet/>
      <dgm:spPr/>
      <dgm:t>
        <a:bodyPr/>
        <a:lstStyle/>
        <a:p>
          <a:endParaRPr lang="en-US"/>
        </a:p>
      </dgm:t>
    </dgm:pt>
    <dgm:pt modelId="{85EE3E48-BA78-4186-9986-D9AB5AD44BE8}" type="pres">
      <dgm:prSet presAssocID="{AA9DF12A-9EDB-4E22-B9DC-DAEE1A3A4165}" presName="diagram" presStyleCnt="0">
        <dgm:presLayoutVars>
          <dgm:dir/>
          <dgm:resizeHandles val="exact"/>
        </dgm:presLayoutVars>
      </dgm:prSet>
      <dgm:spPr/>
    </dgm:pt>
    <dgm:pt modelId="{B5B2541A-6CF5-442B-80D8-BA4E0BD489C6}" type="pres">
      <dgm:prSet presAssocID="{06875D4F-690E-4883-8DB3-DF5D8C33F340}" presName="node" presStyleLbl="node1" presStyleIdx="0" presStyleCnt="7">
        <dgm:presLayoutVars>
          <dgm:bulletEnabled val="1"/>
        </dgm:presLayoutVars>
      </dgm:prSet>
      <dgm:spPr/>
    </dgm:pt>
    <dgm:pt modelId="{01012C66-2D3F-43B5-857E-3EDAAB30688E}" type="pres">
      <dgm:prSet presAssocID="{AD6B9A17-1429-48D1-BFFF-7C8F7AB35CA0}" presName="sibTrans" presStyleCnt="0"/>
      <dgm:spPr/>
    </dgm:pt>
    <dgm:pt modelId="{D3DA5E2E-7C80-4DEC-BBA8-1CF67CABA949}" type="pres">
      <dgm:prSet presAssocID="{EEFF778D-3837-4B28-AA6C-895531BFB541}" presName="node" presStyleLbl="node1" presStyleIdx="1" presStyleCnt="7">
        <dgm:presLayoutVars>
          <dgm:bulletEnabled val="1"/>
        </dgm:presLayoutVars>
      </dgm:prSet>
      <dgm:spPr/>
    </dgm:pt>
    <dgm:pt modelId="{FAD55BD9-9DCD-41C8-91C4-0A789C7C364F}" type="pres">
      <dgm:prSet presAssocID="{A725036E-E153-4AD8-AF55-0E1D4C5DD18B}" presName="sibTrans" presStyleCnt="0"/>
      <dgm:spPr/>
    </dgm:pt>
    <dgm:pt modelId="{9605C335-581E-4911-B3A2-542433153EC4}" type="pres">
      <dgm:prSet presAssocID="{A8ED017D-309D-4043-82BE-538265832A0E}" presName="node" presStyleLbl="node1" presStyleIdx="2" presStyleCnt="7">
        <dgm:presLayoutVars>
          <dgm:bulletEnabled val="1"/>
        </dgm:presLayoutVars>
      </dgm:prSet>
      <dgm:spPr/>
    </dgm:pt>
    <dgm:pt modelId="{9CB331BA-1E08-4AAB-9647-353FD69B956B}" type="pres">
      <dgm:prSet presAssocID="{486A19A6-4EC4-4CEE-BFEB-195DC1103925}" presName="sibTrans" presStyleCnt="0"/>
      <dgm:spPr/>
    </dgm:pt>
    <dgm:pt modelId="{76C72AD4-17BE-4644-8567-B288E6FD3668}" type="pres">
      <dgm:prSet presAssocID="{FBB06F0E-311F-4235-9534-D298ACD1D20F}" presName="node" presStyleLbl="node1" presStyleIdx="3" presStyleCnt="7">
        <dgm:presLayoutVars>
          <dgm:bulletEnabled val="1"/>
        </dgm:presLayoutVars>
      </dgm:prSet>
      <dgm:spPr/>
    </dgm:pt>
    <dgm:pt modelId="{78CC1D93-796C-4E10-9B00-CD29ED5BA306}" type="pres">
      <dgm:prSet presAssocID="{AFE64CE0-E729-4034-9066-6FED466F5F19}" presName="sibTrans" presStyleCnt="0"/>
      <dgm:spPr/>
    </dgm:pt>
    <dgm:pt modelId="{FBF5CDF5-393F-4BC4-AFD2-7BBD77A05FB7}" type="pres">
      <dgm:prSet presAssocID="{30E7688E-EE59-4CAA-BEED-CB02EB3EBDF0}" presName="node" presStyleLbl="node1" presStyleIdx="4" presStyleCnt="7">
        <dgm:presLayoutVars>
          <dgm:bulletEnabled val="1"/>
        </dgm:presLayoutVars>
      </dgm:prSet>
      <dgm:spPr/>
    </dgm:pt>
    <dgm:pt modelId="{50A9B2ED-F0E4-4484-822B-9AA4A452FD3C}" type="pres">
      <dgm:prSet presAssocID="{1EB72116-A385-4E4A-87BE-0E182F0250B3}" presName="sibTrans" presStyleCnt="0"/>
      <dgm:spPr/>
    </dgm:pt>
    <dgm:pt modelId="{E1AEB7B5-6F9E-40A3-94F0-0C9E2FA91E24}" type="pres">
      <dgm:prSet presAssocID="{03CE48E0-61DD-4F82-ADAA-44AEBCBFC32F}" presName="node" presStyleLbl="node1" presStyleIdx="5" presStyleCnt="7">
        <dgm:presLayoutVars>
          <dgm:bulletEnabled val="1"/>
        </dgm:presLayoutVars>
      </dgm:prSet>
      <dgm:spPr/>
    </dgm:pt>
    <dgm:pt modelId="{34ECC3A1-0CFF-4CC8-8B17-D495CC8177EA}" type="pres">
      <dgm:prSet presAssocID="{F6F805BC-1D72-4813-B91E-951638D89223}" presName="sibTrans" presStyleCnt="0"/>
      <dgm:spPr/>
    </dgm:pt>
    <dgm:pt modelId="{3C836E4E-42B3-4C42-9412-9BF5EB1D1369}" type="pres">
      <dgm:prSet presAssocID="{4A0F51B9-0190-48BD-B7AA-13015BF3DA80}" presName="node" presStyleLbl="node1" presStyleIdx="6" presStyleCnt="7">
        <dgm:presLayoutVars>
          <dgm:bulletEnabled val="1"/>
        </dgm:presLayoutVars>
      </dgm:prSet>
      <dgm:spPr/>
    </dgm:pt>
  </dgm:ptLst>
  <dgm:cxnLst>
    <dgm:cxn modelId="{A9C84B01-8BF2-4626-9689-6866EC22FB0D}" type="presOf" srcId="{FBB06F0E-311F-4235-9534-D298ACD1D20F}" destId="{76C72AD4-17BE-4644-8567-B288E6FD3668}" srcOrd="0" destOrd="0" presId="urn:microsoft.com/office/officeart/2005/8/layout/default"/>
    <dgm:cxn modelId="{D3222C0D-BD13-458E-926B-C6616123F4BB}" srcId="{AA9DF12A-9EDB-4E22-B9DC-DAEE1A3A4165}" destId="{EEFF778D-3837-4B28-AA6C-895531BFB541}" srcOrd="1" destOrd="0" parTransId="{05FF246E-965F-4FBA-9950-14E58690533D}" sibTransId="{A725036E-E153-4AD8-AF55-0E1D4C5DD18B}"/>
    <dgm:cxn modelId="{F24E8E0D-874D-424E-AE96-E54FD52007BC}" srcId="{AA9DF12A-9EDB-4E22-B9DC-DAEE1A3A4165}" destId="{06875D4F-690E-4883-8DB3-DF5D8C33F340}" srcOrd="0" destOrd="0" parTransId="{55E87626-25E9-4505-A622-C648142A5ED0}" sibTransId="{AD6B9A17-1429-48D1-BFFF-7C8F7AB35CA0}"/>
    <dgm:cxn modelId="{D30B8D14-F767-43D1-9735-0389F39522E0}" srcId="{AA9DF12A-9EDB-4E22-B9DC-DAEE1A3A4165}" destId="{FBB06F0E-311F-4235-9534-D298ACD1D20F}" srcOrd="3" destOrd="0" parTransId="{D6C86C56-5B19-4E36-930D-D6E740B4375B}" sibTransId="{AFE64CE0-E729-4034-9066-6FED466F5F19}"/>
    <dgm:cxn modelId="{6409F65B-A649-47D8-B885-A23C2C61BB92}" type="presOf" srcId="{4A0F51B9-0190-48BD-B7AA-13015BF3DA80}" destId="{3C836E4E-42B3-4C42-9412-9BF5EB1D1369}" srcOrd="0" destOrd="0" presId="urn:microsoft.com/office/officeart/2005/8/layout/default"/>
    <dgm:cxn modelId="{653B3167-6D05-4783-B75E-D50DD33A38C8}" type="presOf" srcId="{30E7688E-EE59-4CAA-BEED-CB02EB3EBDF0}" destId="{FBF5CDF5-393F-4BC4-AFD2-7BBD77A05FB7}" srcOrd="0" destOrd="0" presId="urn:microsoft.com/office/officeart/2005/8/layout/default"/>
    <dgm:cxn modelId="{AF292368-F6B9-42CF-A709-10DD51374E80}" srcId="{AA9DF12A-9EDB-4E22-B9DC-DAEE1A3A4165}" destId="{A8ED017D-309D-4043-82BE-538265832A0E}" srcOrd="2" destOrd="0" parTransId="{4E5CB79C-ACC7-49D9-8D04-A7FEE19D08FC}" sibTransId="{486A19A6-4EC4-4CEE-BFEB-195DC1103925}"/>
    <dgm:cxn modelId="{F189C172-5863-4784-AB60-7B99DE7FE961}" type="presOf" srcId="{03CE48E0-61DD-4F82-ADAA-44AEBCBFC32F}" destId="{E1AEB7B5-6F9E-40A3-94F0-0C9E2FA91E24}" srcOrd="0" destOrd="0" presId="urn:microsoft.com/office/officeart/2005/8/layout/default"/>
    <dgm:cxn modelId="{2F50BA81-77FC-4923-B5A8-506A7513AE9F}" type="presOf" srcId="{AA9DF12A-9EDB-4E22-B9DC-DAEE1A3A4165}" destId="{85EE3E48-BA78-4186-9986-D9AB5AD44BE8}" srcOrd="0" destOrd="0" presId="urn:microsoft.com/office/officeart/2005/8/layout/default"/>
    <dgm:cxn modelId="{4E3BD591-0BC0-4BC1-A627-2F731A5857B7}" srcId="{AA9DF12A-9EDB-4E22-B9DC-DAEE1A3A4165}" destId="{4A0F51B9-0190-48BD-B7AA-13015BF3DA80}" srcOrd="6" destOrd="0" parTransId="{B653B16D-7941-449A-98B8-4CDCD6558383}" sibTransId="{CCC01D33-0D15-4830-AF5D-21AA9DC03EA4}"/>
    <dgm:cxn modelId="{0668AA94-DF10-4FA4-AFBC-CBE4C782DE1B}" type="presOf" srcId="{A8ED017D-309D-4043-82BE-538265832A0E}" destId="{9605C335-581E-4911-B3A2-542433153EC4}" srcOrd="0" destOrd="0" presId="urn:microsoft.com/office/officeart/2005/8/layout/default"/>
    <dgm:cxn modelId="{D26108A5-0B48-4814-93E9-1EECBF7E125F}" type="presOf" srcId="{06875D4F-690E-4883-8DB3-DF5D8C33F340}" destId="{B5B2541A-6CF5-442B-80D8-BA4E0BD489C6}" srcOrd="0" destOrd="0" presId="urn:microsoft.com/office/officeart/2005/8/layout/default"/>
    <dgm:cxn modelId="{9FE97EB4-1AF4-40D2-9CD5-2C49F99C0829}" srcId="{AA9DF12A-9EDB-4E22-B9DC-DAEE1A3A4165}" destId="{30E7688E-EE59-4CAA-BEED-CB02EB3EBDF0}" srcOrd="4" destOrd="0" parTransId="{CF7D6925-CC81-4149-837D-4086E465C35B}" sibTransId="{1EB72116-A385-4E4A-87BE-0E182F0250B3}"/>
    <dgm:cxn modelId="{297EE1D4-1B7E-4F2E-AAE6-DCC2C9667B03}" type="presOf" srcId="{EEFF778D-3837-4B28-AA6C-895531BFB541}" destId="{D3DA5E2E-7C80-4DEC-BBA8-1CF67CABA949}" srcOrd="0" destOrd="0" presId="urn:microsoft.com/office/officeart/2005/8/layout/default"/>
    <dgm:cxn modelId="{316F24FC-D3EA-49D5-B30B-7DC19C106506}" srcId="{AA9DF12A-9EDB-4E22-B9DC-DAEE1A3A4165}" destId="{03CE48E0-61DD-4F82-ADAA-44AEBCBFC32F}" srcOrd="5" destOrd="0" parTransId="{41893E7A-5C60-4DEC-A7C0-B36447341FF4}" sibTransId="{F6F805BC-1D72-4813-B91E-951638D89223}"/>
    <dgm:cxn modelId="{B3ADDE4A-F633-4AFC-8A5F-0156B6C58521}" type="presParOf" srcId="{85EE3E48-BA78-4186-9986-D9AB5AD44BE8}" destId="{B5B2541A-6CF5-442B-80D8-BA4E0BD489C6}" srcOrd="0" destOrd="0" presId="urn:microsoft.com/office/officeart/2005/8/layout/default"/>
    <dgm:cxn modelId="{BFD82356-A480-491A-931E-E0447B6F63F5}" type="presParOf" srcId="{85EE3E48-BA78-4186-9986-D9AB5AD44BE8}" destId="{01012C66-2D3F-43B5-857E-3EDAAB30688E}" srcOrd="1" destOrd="0" presId="urn:microsoft.com/office/officeart/2005/8/layout/default"/>
    <dgm:cxn modelId="{E15FF120-ED15-4E89-B2F5-4F9AEC441375}" type="presParOf" srcId="{85EE3E48-BA78-4186-9986-D9AB5AD44BE8}" destId="{D3DA5E2E-7C80-4DEC-BBA8-1CF67CABA949}" srcOrd="2" destOrd="0" presId="urn:microsoft.com/office/officeart/2005/8/layout/default"/>
    <dgm:cxn modelId="{DD7E48D2-315E-4F59-A647-B0B49766BF8E}" type="presParOf" srcId="{85EE3E48-BA78-4186-9986-D9AB5AD44BE8}" destId="{FAD55BD9-9DCD-41C8-91C4-0A789C7C364F}" srcOrd="3" destOrd="0" presId="urn:microsoft.com/office/officeart/2005/8/layout/default"/>
    <dgm:cxn modelId="{9F41612A-DF00-4000-9A4E-524A9E53B363}" type="presParOf" srcId="{85EE3E48-BA78-4186-9986-D9AB5AD44BE8}" destId="{9605C335-581E-4911-B3A2-542433153EC4}" srcOrd="4" destOrd="0" presId="urn:microsoft.com/office/officeart/2005/8/layout/default"/>
    <dgm:cxn modelId="{D7B387B9-8D3C-47B9-98D3-EC35E7CD1781}" type="presParOf" srcId="{85EE3E48-BA78-4186-9986-D9AB5AD44BE8}" destId="{9CB331BA-1E08-4AAB-9647-353FD69B956B}" srcOrd="5" destOrd="0" presId="urn:microsoft.com/office/officeart/2005/8/layout/default"/>
    <dgm:cxn modelId="{833B6D51-7053-4D25-9FD6-137D3D99209F}" type="presParOf" srcId="{85EE3E48-BA78-4186-9986-D9AB5AD44BE8}" destId="{76C72AD4-17BE-4644-8567-B288E6FD3668}" srcOrd="6" destOrd="0" presId="urn:microsoft.com/office/officeart/2005/8/layout/default"/>
    <dgm:cxn modelId="{D18F3B2A-B659-40CA-BEFE-903F2CB7E603}" type="presParOf" srcId="{85EE3E48-BA78-4186-9986-D9AB5AD44BE8}" destId="{78CC1D93-796C-4E10-9B00-CD29ED5BA306}" srcOrd="7" destOrd="0" presId="urn:microsoft.com/office/officeart/2005/8/layout/default"/>
    <dgm:cxn modelId="{B36A8542-BC23-4368-81F0-8436A03724FD}" type="presParOf" srcId="{85EE3E48-BA78-4186-9986-D9AB5AD44BE8}" destId="{FBF5CDF5-393F-4BC4-AFD2-7BBD77A05FB7}" srcOrd="8" destOrd="0" presId="urn:microsoft.com/office/officeart/2005/8/layout/default"/>
    <dgm:cxn modelId="{1BFFEDD4-03A4-4B7F-8837-9105F02B6114}" type="presParOf" srcId="{85EE3E48-BA78-4186-9986-D9AB5AD44BE8}" destId="{50A9B2ED-F0E4-4484-822B-9AA4A452FD3C}" srcOrd="9" destOrd="0" presId="urn:microsoft.com/office/officeart/2005/8/layout/default"/>
    <dgm:cxn modelId="{FD8CBB49-829A-4EB2-B734-96709F31C634}" type="presParOf" srcId="{85EE3E48-BA78-4186-9986-D9AB5AD44BE8}" destId="{E1AEB7B5-6F9E-40A3-94F0-0C9E2FA91E24}" srcOrd="10" destOrd="0" presId="urn:microsoft.com/office/officeart/2005/8/layout/default"/>
    <dgm:cxn modelId="{AC08897C-3146-4EBF-AAC3-FEAC77128D3F}" type="presParOf" srcId="{85EE3E48-BA78-4186-9986-D9AB5AD44BE8}" destId="{34ECC3A1-0CFF-4CC8-8B17-D495CC8177EA}" srcOrd="11" destOrd="0" presId="urn:microsoft.com/office/officeart/2005/8/layout/default"/>
    <dgm:cxn modelId="{D4C160DD-E929-4673-81AC-E6C7E6FB91B4}" type="presParOf" srcId="{85EE3E48-BA78-4186-9986-D9AB5AD44BE8}" destId="{3C836E4E-42B3-4C42-9412-9BF5EB1D136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9B4F13-3934-44F8-B16E-9E7BB7A1703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6A310C-3129-40C3-B9F8-6D5CE6296ADE}">
      <dgm:prSet/>
      <dgm:spPr/>
      <dgm:t>
        <a:bodyPr/>
        <a:lstStyle/>
        <a:p>
          <a:r>
            <a:rPr lang="en-US" b="0" dirty="0"/>
            <a:t>Start</a:t>
          </a:r>
          <a:r>
            <a:rPr lang="en-US" dirty="0"/>
            <a:t> Metformin with A1c&lt;8.5% initially, asymptomatic</a:t>
          </a:r>
        </a:p>
      </dgm:t>
    </dgm:pt>
    <dgm:pt modelId="{CB30003E-6085-487E-9C7B-EC108A938230}" type="parTrans" cxnId="{69EA725B-8636-48FD-9B2D-AE950A6C1A51}">
      <dgm:prSet/>
      <dgm:spPr/>
      <dgm:t>
        <a:bodyPr/>
        <a:lstStyle/>
        <a:p>
          <a:endParaRPr lang="en-US"/>
        </a:p>
      </dgm:t>
    </dgm:pt>
    <dgm:pt modelId="{AC8B40F1-5768-4330-93D9-D1AE9B29B00E}" type="sibTrans" cxnId="{69EA725B-8636-48FD-9B2D-AE950A6C1A51}">
      <dgm:prSet/>
      <dgm:spPr/>
      <dgm:t>
        <a:bodyPr/>
        <a:lstStyle/>
        <a:p>
          <a:endParaRPr lang="en-US"/>
        </a:p>
      </dgm:t>
    </dgm:pt>
    <dgm:pt modelId="{224DF3E7-C6A3-4353-8C6C-EF45D7ADE08A}">
      <dgm:prSet/>
      <dgm:spPr/>
      <dgm:t>
        <a:bodyPr/>
        <a:lstStyle/>
        <a:p>
          <a:r>
            <a:rPr lang="en-US" b="0" dirty="0"/>
            <a:t>Start</a:t>
          </a:r>
          <a:r>
            <a:rPr lang="en-US" dirty="0"/>
            <a:t> basal insulin and metformin with A1c&gt;8.5% initially with symptoms</a:t>
          </a:r>
        </a:p>
      </dgm:t>
    </dgm:pt>
    <dgm:pt modelId="{8BFFDDBC-8379-4D22-844E-7992DA3D2525}" type="parTrans" cxnId="{053F24A6-0278-4666-8432-13FBD2581CEF}">
      <dgm:prSet/>
      <dgm:spPr/>
      <dgm:t>
        <a:bodyPr/>
        <a:lstStyle/>
        <a:p>
          <a:endParaRPr lang="en-US"/>
        </a:p>
      </dgm:t>
    </dgm:pt>
    <dgm:pt modelId="{4DDED27E-996B-48BC-97DC-44C72903C22A}" type="sibTrans" cxnId="{053F24A6-0278-4666-8432-13FBD2581CEF}">
      <dgm:prSet/>
      <dgm:spPr/>
      <dgm:t>
        <a:bodyPr/>
        <a:lstStyle/>
        <a:p>
          <a:endParaRPr lang="en-US"/>
        </a:p>
      </dgm:t>
    </dgm:pt>
    <dgm:pt modelId="{59B98159-1986-4401-8301-7FC4E7C94A86}">
      <dgm:prSet/>
      <dgm:spPr/>
      <dgm:t>
        <a:bodyPr/>
        <a:lstStyle/>
        <a:p>
          <a:r>
            <a:rPr lang="en-US" dirty="0"/>
            <a:t>If unable to get A1c&lt;7%, start GLP-1 in children &gt;10 years old</a:t>
          </a:r>
        </a:p>
      </dgm:t>
    </dgm:pt>
    <dgm:pt modelId="{8E8781AE-E99F-443A-9A84-4B89B72DF5AA}" type="parTrans" cxnId="{36ED3DA5-CB22-42C7-860F-7BD3C0A3E39D}">
      <dgm:prSet/>
      <dgm:spPr/>
      <dgm:t>
        <a:bodyPr/>
        <a:lstStyle/>
        <a:p>
          <a:endParaRPr lang="en-US"/>
        </a:p>
      </dgm:t>
    </dgm:pt>
    <dgm:pt modelId="{F671601E-269B-406D-97D5-7DE05ED145AA}" type="sibTrans" cxnId="{36ED3DA5-CB22-42C7-860F-7BD3C0A3E39D}">
      <dgm:prSet/>
      <dgm:spPr/>
      <dgm:t>
        <a:bodyPr/>
        <a:lstStyle/>
        <a:p>
          <a:endParaRPr lang="en-US"/>
        </a:p>
      </dgm:t>
    </dgm:pt>
    <dgm:pt modelId="{CF79DB8C-11AF-403D-934E-FF859F3C28D5}">
      <dgm:prSet/>
      <dgm:spPr/>
      <dgm:t>
        <a:bodyPr/>
        <a:lstStyle/>
        <a:p>
          <a:r>
            <a:rPr lang="en-US" dirty="0"/>
            <a:t>If unable to get A1c&lt;7% with Metformin, basal insulin and GLP-1, consider prandial insulin, either multiple daily injections/pump</a:t>
          </a:r>
        </a:p>
      </dgm:t>
    </dgm:pt>
    <dgm:pt modelId="{9D53FA2F-94AF-438D-B633-F6F5C2DC34CD}" type="parTrans" cxnId="{DF810D15-7B7C-4D13-B0E7-D9744A5E17F4}">
      <dgm:prSet/>
      <dgm:spPr/>
      <dgm:t>
        <a:bodyPr/>
        <a:lstStyle/>
        <a:p>
          <a:endParaRPr lang="en-US"/>
        </a:p>
      </dgm:t>
    </dgm:pt>
    <dgm:pt modelId="{4CEC7E4C-FDE8-4930-A102-601393BACE78}" type="sibTrans" cxnId="{DF810D15-7B7C-4D13-B0E7-D9744A5E17F4}">
      <dgm:prSet/>
      <dgm:spPr/>
      <dgm:t>
        <a:bodyPr/>
        <a:lstStyle/>
        <a:p>
          <a:endParaRPr lang="en-US"/>
        </a:p>
      </dgm:t>
    </dgm:pt>
    <dgm:pt modelId="{75551504-C9D3-4DAC-B856-DC5150E262E5}" type="pres">
      <dgm:prSet presAssocID="{C89B4F13-3934-44F8-B16E-9E7BB7A170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6353E5-E8BE-4E5B-BF41-564C339DFB65}" type="pres">
      <dgm:prSet presAssocID="{276A310C-3129-40C3-B9F8-6D5CE6296ADE}" presName="hierRoot1" presStyleCnt="0"/>
      <dgm:spPr/>
    </dgm:pt>
    <dgm:pt modelId="{6E80F34E-18DE-45E1-A8DC-32297A999232}" type="pres">
      <dgm:prSet presAssocID="{276A310C-3129-40C3-B9F8-6D5CE6296ADE}" presName="composite" presStyleCnt="0"/>
      <dgm:spPr/>
    </dgm:pt>
    <dgm:pt modelId="{531E7560-8A4C-4382-A1C4-278B4F65E8B5}" type="pres">
      <dgm:prSet presAssocID="{276A310C-3129-40C3-B9F8-6D5CE6296ADE}" presName="background" presStyleLbl="node0" presStyleIdx="0" presStyleCnt="4"/>
      <dgm:spPr/>
    </dgm:pt>
    <dgm:pt modelId="{3B801182-163A-4B69-BC37-4B0D17C0D1AF}" type="pres">
      <dgm:prSet presAssocID="{276A310C-3129-40C3-B9F8-6D5CE6296ADE}" presName="text" presStyleLbl="fgAcc0" presStyleIdx="0" presStyleCnt="4">
        <dgm:presLayoutVars>
          <dgm:chPref val="3"/>
        </dgm:presLayoutVars>
      </dgm:prSet>
      <dgm:spPr/>
    </dgm:pt>
    <dgm:pt modelId="{2A5EBC4A-9D47-4A4D-AE98-8CC71D707764}" type="pres">
      <dgm:prSet presAssocID="{276A310C-3129-40C3-B9F8-6D5CE6296ADE}" presName="hierChild2" presStyleCnt="0"/>
      <dgm:spPr/>
    </dgm:pt>
    <dgm:pt modelId="{942462FB-13D4-4B67-BAA4-B468A97A0DF4}" type="pres">
      <dgm:prSet presAssocID="{224DF3E7-C6A3-4353-8C6C-EF45D7ADE08A}" presName="hierRoot1" presStyleCnt="0"/>
      <dgm:spPr/>
    </dgm:pt>
    <dgm:pt modelId="{838E52FA-6CFE-45A3-A455-0394A83F909F}" type="pres">
      <dgm:prSet presAssocID="{224DF3E7-C6A3-4353-8C6C-EF45D7ADE08A}" presName="composite" presStyleCnt="0"/>
      <dgm:spPr/>
    </dgm:pt>
    <dgm:pt modelId="{22517D25-BDD7-4BEC-8E90-1EDB82B8DB6F}" type="pres">
      <dgm:prSet presAssocID="{224DF3E7-C6A3-4353-8C6C-EF45D7ADE08A}" presName="background" presStyleLbl="node0" presStyleIdx="1" presStyleCnt="4"/>
      <dgm:spPr/>
    </dgm:pt>
    <dgm:pt modelId="{A8269C00-0C4A-4633-BDE6-736CC2BAF22D}" type="pres">
      <dgm:prSet presAssocID="{224DF3E7-C6A3-4353-8C6C-EF45D7ADE08A}" presName="text" presStyleLbl="fgAcc0" presStyleIdx="1" presStyleCnt="4">
        <dgm:presLayoutVars>
          <dgm:chPref val="3"/>
        </dgm:presLayoutVars>
      </dgm:prSet>
      <dgm:spPr/>
    </dgm:pt>
    <dgm:pt modelId="{57C519FA-A4E1-4621-8F78-645DB10CA6A7}" type="pres">
      <dgm:prSet presAssocID="{224DF3E7-C6A3-4353-8C6C-EF45D7ADE08A}" presName="hierChild2" presStyleCnt="0"/>
      <dgm:spPr/>
    </dgm:pt>
    <dgm:pt modelId="{7B74081F-5701-44FC-82D6-4A94DAD68B5B}" type="pres">
      <dgm:prSet presAssocID="{59B98159-1986-4401-8301-7FC4E7C94A86}" presName="hierRoot1" presStyleCnt="0"/>
      <dgm:spPr/>
    </dgm:pt>
    <dgm:pt modelId="{8B5073B7-F648-4B0D-AC00-863D92A35627}" type="pres">
      <dgm:prSet presAssocID="{59B98159-1986-4401-8301-7FC4E7C94A86}" presName="composite" presStyleCnt="0"/>
      <dgm:spPr/>
    </dgm:pt>
    <dgm:pt modelId="{0BD48539-0070-43E0-A57F-0AF445FF8764}" type="pres">
      <dgm:prSet presAssocID="{59B98159-1986-4401-8301-7FC4E7C94A86}" presName="background" presStyleLbl="node0" presStyleIdx="2" presStyleCnt="4"/>
      <dgm:spPr/>
    </dgm:pt>
    <dgm:pt modelId="{F0214C33-FD4F-4302-BB3F-5557BF705BC9}" type="pres">
      <dgm:prSet presAssocID="{59B98159-1986-4401-8301-7FC4E7C94A86}" presName="text" presStyleLbl="fgAcc0" presStyleIdx="2" presStyleCnt="4">
        <dgm:presLayoutVars>
          <dgm:chPref val="3"/>
        </dgm:presLayoutVars>
      </dgm:prSet>
      <dgm:spPr/>
    </dgm:pt>
    <dgm:pt modelId="{6484A6E3-05A7-447C-BBC1-A19D481416FD}" type="pres">
      <dgm:prSet presAssocID="{59B98159-1986-4401-8301-7FC4E7C94A86}" presName="hierChild2" presStyleCnt="0"/>
      <dgm:spPr/>
    </dgm:pt>
    <dgm:pt modelId="{F48C230C-622F-4439-9186-04DCDCB11320}" type="pres">
      <dgm:prSet presAssocID="{CF79DB8C-11AF-403D-934E-FF859F3C28D5}" presName="hierRoot1" presStyleCnt="0"/>
      <dgm:spPr/>
    </dgm:pt>
    <dgm:pt modelId="{A1D20A24-C5E6-4B1D-807C-96FB02BF6E7E}" type="pres">
      <dgm:prSet presAssocID="{CF79DB8C-11AF-403D-934E-FF859F3C28D5}" presName="composite" presStyleCnt="0"/>
      <dgm:spPr/>
    </dgm:pt>
    <dgm:pt modelId="{23C3DE8E-FB33-4DC7-B7A9-D5AF12497088}" type="pres">
      <dgm:prSet presAssocID="{CF79DB8C-11AF-403D-934E-FF859F3C28D5}" presName="background" presStyleLbl="node0" presStyleIdx="3" presStyleCnt="4"/>
      <dgm:spPr/>
    </dgm:pt>
    <dgm:pt modelId="{D408E1C1-45FA-46D8-9E41-158D817EB703}" type="pres">
      <dgm:prSet presAssocID="{CF79DB8C-11AF-403D-934E-FF859F3C28D5}" presName="text" presStyleLbl="fgAcc0" presStyleIdx="3" presStyleCnt="4">
        <dgm:presLayoutVars>
          <dgm:chPref val="3"/>
        </dgm:presLayoutVars>
      </dgm:prSet>
      <dgm:spPr/>
    </dgm:pt>
    <dgm:pt modelId="{F12A1E41-4121-43F4-B081-1CC6D9D2EB06}" type="pres">
      <dgm:prSet presAssocID="{CF79DB8C-11AF-403D-934E-FF859F3C28D5}" presName="hierChild2" presStyleCnt="0"/>
      <dgm:spPr/>
    </dgm:pt>
  </dgm:ptLst>
  <dgm:cxnLst>
    <dgm:cxn modelId="{0543F40E-6B74-4E52-A5D2-037BD95D3E39}" type="presOf" srcId="{224DF3E7-C6A3-4353-8C6C-EF45D7ADE08A}" destId="{A8269C00-0C4A-4633-BDE6-736CC2BAF22D}" srcOrd="0" destOrd="0" presId="urn:microsoft.com/office/officeart/2005/8/layout/hierarchy1"/>
    <dgm:cxn modelId="{DF810D15-7B7C-4D13-B0E7-D9744A5E17F4}" srcId="{C89B4F13-3934-44F8-B16E-9E7BB7A17037}" destId="{CF79DB8C-11AF-403D-934E-FF859F3C28D5}" srcOrd="3" destOrd="0" parTransId="{9D53FA2F-94AF-438D-B633-F6F5C2DC34CD}" sibTransId="{4CEC7E4C-FDE8-4930-A102-601393BACE78}"/>
    <dgm:cxn modelId="{69EA725B-8636-48FD-9B2D-AE950A6C1A51}" srcId="{C89B4F13-3934-44F8-B16E-9E7BB7A17037}" destId="{276A310C-3129-40C3-B9F8-6D5CE6296ADE}" srcOrd="0" destOrd="0" parTransId="{CB30003E-6085-487E-9C7B-EC108A938230}" sibTransId="{AC8B40F1-5768-4330-93D9-D1AE9B29B00E}"/>
    <dgm:cxn modelId="{3C389949-03B3-4607-891E-FF8DC0898936}" type="presOf" srcId="{276A310C-3129-40C3-B9F8-6D5CE6296ADE}" destId="{3B801182-163A-4B69-BC37-4B0D17C0D1AF}" srcOrd="0" destOrd="0" presId="urn:microsoft.com/office/officeart/2005/8/layout/hierarchy1"/>
    <dgm:cxn modelId="{3D91746A-4539-4154-868D-BC760C5109DD}" type="presOf" srcId="{C89B4F13-3934-44F8-B16E-9E7BB7A17037}" destId="{75551504-C9D3-4DAC-B856-DC5150E262E5}" srcOrd="0" destOrd="0" presId="urn:microsoft.com/office/officeart/2005/8/layout/hierarchy1"/>
    <dgm:cxn modelId="{36ED3DA5-CB22-42C7-860F-7BD3C0A3E39D}" srcId="{C89B4F13-3934-44F8-B16E-9E7BB7A17037}" destId="{59B98159-1986-4401-8301-7FC4E7C94A86}" srcOrd="2" destOrd="0" parTransId="{8E8781AE-E99F-443A-9A84-4B89B72DF5AA}" sibTransId="{F671601E-269B-406D-97D5-7DE05ED145AA}"/>
    <dgm:cxn modelId="{053F24A6-0278-4666-8432-13FBD2581CEF}" srcId="{C89B4F13-3934-44F8-B16E-9E7BB7A17037}" destId="{224DF3E7-C6A3-4353-8C6C-EF45D7ADE08A}" srcOrd="1" destOrd="0" parTransId="{8BFFDDBC-8379-4D22-844E-7992DA3D2525}" sibTransId="{4DDED27E-996B-48BC-97DC-44C72903C22A}"/>
    <dgm:cxn modelId="{EB8C05DD-50D0-4B21-96A0-B9A5171B738B}" type="presOf" srcId="{CF79DB8C-11AF-403D-934E-FF859F3C28D5}" destId="{D408E1C1-45FA-46D8-9E41-158D817EB703}" srcOrd="0" destOrd="0" presId="urn:microsoft.com/office/officeart/2005/8/layout/hierarchy1"/>
    <dgm:cxn modelId="{027FEBDF-1A9B-4634-8427-6D76626B3597}" type="presOf" srcId="{59B98159-1986-4401-8301-7FC4E7C94A86}" destId="{F0214C33-FD4F-4302-BB3F-5557BF705BC9}" srcOrd="0" destOrd="0" presId="urn:microsoft.com/office/officeart/2005/8/layout/hierarchy1"/>
    <dgm:cxn modelId="{277EA09C-F10B-441E-AEB2-6EE0DE1111F7}" type="presParOf" srcId="{75551504-C9D3-4DAC-B856-DC5150E262E5}" destId="{526353E5-E8BE-4E5B-BF41-564C339DFB65}" srcOrd="0" destOrd="0" presId="urn:microsoft.com/office/officeart/2005/8/layout/hierarchy1"/>
    <dgm:cxn modelId="{E7D218F0-F94A-483F-9B7C-05BB4DD5A6E7}" type="presParOf" srcId="{526353E5-E8BE-4E5B-BF41-564C339DFB65}" destId="{6E80F34E-18DE-45E1-A8DC-32297A999232}" srcOrd="0" destOrd="0" presId="urn:microsoft.com/office/officeart/2005/8/layout/hierarchy1"/>
    <dgm:cxn modelId="{C875B1E2-AAA5-44B8-8F18-6128ACB7E1FA}" type="presParOf" srcId="{6E80F34E-18DE-45E1-A8DC-32297A999232}" destId="{531E7560-8A4C-4382-A1C4-278B4F65E8B5}" srcOrd="0" destOrd="0" presId="urn:microsoft.com/office/officeart/2005/8/layout/hierarchy1"/>
    <dgm:cxn modelId="{18AEFDB2-BC20-4C4B-9C4A-FFDFDF96D6B6}" type="presParOf" srcId="{6E80F34E-18DE-45E1-A8DC-32297A999232}" destId="{3B801182-163A-4B69-BC37-4B0D17C0D1AF}" srcOrd="1" destOrd="0" presId="urn:microsoft.com/office/officeart/2005/8/layout/hierarchy1"/>
    <dgm:cxn modelId="{1EA9B786-72AC-494C-BCA6-9FEE3F2A9B10}" type="presParOf" srcId="{526353E5-E8BE-4E5B-BF41-564C339DFB65}" destId="{2A5EBC4A-9D47-4A4D-AE98-8CC71D707764}" srcOrd="1" destOrd="0" presId="urn:microsoft.com/office/officeart/2005/8/layout/hierarchy1"/>
    <dgm:cxn modelId="{D71AEE2D-3457-42B7-9760-7E6548423D62}" type="presParOf" srcId="{75551504-C9D3-4DAC-B856-DC5150E262E5}" destId="{942462FB-13D4-4B67-BAA4-B468A97A0DF4}" srcOrd="1" destOrd="0" presId="urn:microsoft.com/office/officeart/2005/8/layout/hierarchy1"/>
    <dgm:cxn modelId="{487922DE-964C-470D-BE5F-820B72EFC384}" type="presParOf" srcId="{942462FB-13D4-4B67-BAA4-B468A97A0DF4}" destId="{838E52FA-6CFE-45A3-A455-0394A83F909F}" srcOrd="0" destOrd="0" presId="urn:microsoft.com/office/officeart/2005/8/layout/hierarchy1"/>
    <dgm:cxn modelId="{256B853A-59A3-4208-81E0-3E9422DBD33C}" type="presParOf" srcId="{838E52FA-6CFE-45A3-A455-0394A83F909F}" destId="{22517D25-BDD7-4BEC-8E90-1EDB82B8DB6F}" srcOrd="0" destOrd="0" presId="urn:microsoft.com/office/officeart/2005/8/layout/hierarchy1"/>
    <dgm:cxn modelId="{4ABC9F47-9798-4BEB-9185-11BD46C6D088}" type="presParOf" srcId="{838E52FA-6CFE-45A3-A455-0394A83F909F}" destId="{A8269C00-0C4A-4633-BDE6-736CC2BAF22D}" srcOrd="1" destOrd="0" presId="urn:microsoft.com/office/officeart/2005/8/layout/hierarchy1"/>
    <dgm:cxn modelId="{5202398B-5962-492D-B7B1-4AA4CE1A6959}" type="presParOf" srcId="{942462FB-13D4-4B67-BAA4-B468A97A0DF4}" destId="{57C519FA-A4E1-4621-8F78-645DB10CA6A7}" srcOrd="1" destOrd="0" presId="urn:microsoft.com/office/officeart/2005/8/layout/hierarchy1"/>
    <dgm:cxn modelId="{AC342F5D-2F5B-40CD-88AE-2C394DB6EA4E}" type="presParOf" srcId="{75551504-C9D3-4DAC-B856-DC5150E262E5}" destId="{7B74081F-5701-44FC-82D6-4A94DAD68B5B}" srcOrd="2" destOrd="0" presId="urn:microsoft.com/office/officeart/2005/8/layout/hierarchy1"/>
    <dgm:cxn modelId="{F10460B4-256E-4F31-97FE-E239D38C43AD}" type="presParOf" srcId="{7B74081F-5701-44FC-82D6-4A94DAD68B5B}" destId="{8B5073B7-F648-4B0D-AC00-863D92A35627}" srcOrd="0" destOrd="0" presId="urn:microsoft.com/office/officeart/2005/8/layout/hierarchy1"/>
    <dgm:cxn modelId="{78EA6E79-A0CE-4D77-95B8-A369D7BAE86E}" type="presParOf" srcId="{8B5073B7-F648-4B0D-AC00-863D92A35627}" destId="{0BD48539-0070-43E0-A57F-0AF445FF8764}" srcOrd="0" destOrd="0" presId="urn:microsoft.com/office/officeart/2005/8/layout/hierarchy1"/>
    <dgm:cxn modelId="{999171E2-DD8D-458E-8082-F96BEE81301C}" type="presParOf" srcId="{8B5073B7-F648-4B0D-AC00-863D92A35627}" destId="{F0214C33-FD4F-4302-BB3F-5557BF705BC9}" srcOrd="1" destOrd="0" presId="urn:microsoft.com/office/officeart/2005/8/layout/hierarchy1"/>
    <dgm:cxn modelId="{29ABD025-C30B-48C1-8336-ECD87DBE1A69}" type="presParOf" srcId="{7B74081F-5701-44FC-82D6-4A94DAD68B5B}" destId="{6484A6E3-05A7-447C-BBC1-A19D481416FD}" srcOrd="1" destOrd="0" presId="urn:microsoft.com/office/officeart/2005/8/layout/hierarchy1"/>
    <dgm:cxn modelId="{90E823FF-14D1-4AA1-8429-771590C3E1B5}" type="presParOf" srcId="{75551504-C9D3-4DAC-B856-DC5150E262E5}" destId="{F48C230C-622F-4439-9186-04DCDCB11320}" srcOrd="3" destOrd="0" presId="urn:microsoft.com/office/officeart/2005/8/layout/hierarchy1"/>
    <dgm:cxn modelId="{CD817C10-0F61-4EF6-ADDF-85B629881A2F}" type="presParOf" srcId="{F48C230C-622F-4439-9186-04DCDCB11320}" destId="{A1D20A24-C5E6-4B1D-807C-96FB02BF6E7E}" srcOrd="0" destOrd="0" presId="urn:microsoft.com/office/officeart/2005/8/layout/hierarchy1"/>
    <dgm:cxn modelId="{56D2E61C-E619-41B0-864F-3799A9AFC9C6}" type="presParOf" srcId="{A1D20A24-C5E6-4B1D-807C-96FB02BF6E7E}" destId="{23C3DE8E-FB33-4DC7-B7A9-D5AF12497088}" srcOrd="0" destOrd="0" presId="urn:microsoft.com/office/officeart/2005/8/layout/hierarchy1"/>
    <dgm:cxn modelId="{FADB0B52-D854-4F1C-BBBE-6DBDAFA72763}" type="presParOf" srcId="{A1D20A24-C5E6-4B1D-807C-96FB02BF6E7E}" destId="{D408E1C1-45FA-46D8-9E41-158D817EB703}" srcOrd="1" destOrd="0" presId="urn:microsoft.com/office/officeart/2005/8/layout/hierarchy1"/>
    <dgm:cxn modelId="{D17D2935-60AA-4AEC-8AD4-358F9824C98F}" type="presParOf" srcId="{F48C230C-622F-4439-9186-04DCDCB11320}" destId="{F12A1E41-4121-43F4-B081-1CC6D9D2EB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1A8A1D-9FCC-469F-B6B7-EC16DACAA8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3DAB01-F144-4EA3-9160-B57EA4BD0BFE}">
      <dgm:prSet/>
      <dgm:spPr/>
      <dgm:t>
        <a:bodyPr/>
        <a:lstStyle/>
        <a:p>
          <a:r>
            <a:rPr lang="en-US" dirty="0"/>
            <a:t>We need to better understand the pathophysiology of pediatric T2D so that we can develop better screening to identify high risk youth and focus on prevention…research, research, research and </a:t>
          </a:r>
          <a:r>
            <a:rPr lang="en-US" i="1" dirty="0"/>
            <a:t>fast</a:t>
          </a:r>
          <a:r>
            <a:rPr lang="en-US" dirty="0"/>
            <a:t>!</a:t>
          </a:r>
        </a:p>
      </dgm:t>
    </dgm:pt>
    <dgm:pt modelId="{C6E7131D-7D21-4FBC-B8EB-C2C3EB3B401A}" type="parTrans" cxnId="{25E8C9AE-139A-4C00-B07D-37516BE7D10F}">
      <dgm:prSet/>
      <dgm:spPr/>
      <dgm:t>
        <a:bodyPr/>
        <a:lstStyle/>
        <a:p>
          <a:endParaRPr lang="en-US"/>
        </a:p>
      </dgm:t>
    </dgm:pt>
    <dgm:pt modelId="{41695C94-A3B6-451B-B0EC-E0F0BF373846}" type="sibTrans" cxnId="{25E8C9AE-139A-4C00-B07D-37516BE7D10F}">
      <dgm:prSet/>
      <dgm:spPr/>
      <dgm:t>
        <a:bodyPr/>
        <a:lstStyle/>
        <a:p>
          <a:endParaRPr lang="en-US"/>
        </a:p>
      </dgm:t>
    </dgm:pt>
    <dgm:pt modelId="{4880AF0C-3860-45CB-817C-9513636C3924}">
      <dgm:prSet/>
      <dgm:spPr/>
      <dgm:t>
        <a:bodyPr/>
        <a:lstStyle/>
        <a:p>
          <a:r>
            <a:rPr lang="en-US"/>
            <a:t>We need focused efforts from the government, private sector, public health specialists and clinicians to work together at all levels</a:t>
          </a:r>
        </a:p>
      </dgm:t>
    </dgm:pt>
    <dgm:pt modelId="{F9A173F6-7DA0-4CCF-AC20-6516B4A80227}" type="parTrans" cxnId="{2316E2B9-643C-49B8-8DD3-96E9771F6454}">
      <dgm:prSet/>
      <dgm:spPr/>
      <dgm:t>
        <a:bodyPr/>
        <a:lstStyle/>
        <a:p>
          <a:endParaRPr lang="en-US"/>
        </a:p>
      </dgm:t>
    </dgm:pt>
    <dgm:pt modelId="{37B9B743-4791-41EE-A0E9-921C51F6A821}" type="sibTrans" cxnId="{2316E2B9-643C-49B8-8DD3-96E9771F6454}">
      <dgm:prSet/>
      <dgm:spPr/>
      <dgm:t>
        <a:bodyPr/>
        <a:lstStyle/>
        <a:p>
          <a:endParaRPr lang="en-US"/>
        </a:p>
      </dgm:t>
    </dgm:pt>
    <dgm:pt modelId="{6058A241-18AE-4192-9E77-3AA6245F5C19}" type="pres">
      <dgm:prSet presAssocID="{AE1A8A1D-9FCC-469F-B6B7-EC16DACAA83A}" presName="root" presStyleCnt="0">
        <dgm:presLayoutVars>
          <dgm:dir/>
          <dgm:resizeHandles val="exact"/>
        </dgm:presLayoutVars>
      </dgm:prSet>
      <dgm:spPr/>
    </dgm:pt>
    <dgm:pt modelId="{3DA43406-B1EB-4AFC-84F9-64E61B950752}" type="pres">
      <dgm:prSet presAssocID="{203DAB01-F144-4EA3-9160-B57EA4BD0BFE}" presName="compNode" presStyleCnt="0"/>
      <dgm:spPr/>
    </dgm:pt>
    <dgm:pt modelId="{1FF77BA1-0BBA-422D-967F-BE857D0D6CFC}" type="pres">
      <dgm:prSet presAssocID="{203DAB01-F144-4EA3-9160-B57EA4BD0BFE}" presName="bgRect" presStyleLbl="bgShp" presStyleIdx="0" presStyleCnt="2"/>
      <dgm:spPr/>
    </dgm:pt>
    <dgm:pt modelId="{9B8081B2-0638-4DD8-BD0A-173E9581F671}" type="pres">
      <dgm:prSet presAssocID="{203DAB01-F144-4EA3-9160-B57EA4BD0BF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AAADE7C-184C-49CA-8996-63FD1F7D4F05}" type="pres">
      <dgm:prSet presAssocID="{203DAB01-F144-4EA3-9160-B57EA4BD0BFE}" presName="spaceRect" presStyleCnt="0"/>
      <dgm:spPr/>
    </dgm:pt>
    <dgm:pt modelId="{4942B18B-6C5D-4C8E-A7A2-0B7C5DCD5859}" type="pres">
      <dgm:prSet presAssocID="{203DAB01-F144-4EA3-9160-B57EA4BD0BFE}" presName="parTx" presStyleLbl="revTx" presStyleIdx="0" presStyleCnt="2">
        <dgm:presLayoutVars>
          <dgm:chMax val="0"/>
          <dgm:chPref val="0"/>
        </dgm:presLayoutVars>
      </dgm:prSet>
      <dgm:spPr/>
    </dgm:pt>
    <dgm:pt modelId="{F88E71E4-CD31-4529-BCF8-C2295A93287E}" type="pres">
      <dgm:prSet presAssocID="{41695C94-A3B6-451B-B0EC-E0F0BF373846}" presName="sibTrans" presStyleCnt="0"/>
      <dgm:spPr/>
    </dgm:pt>
    <dgm:pt modelId="{9556B195-C3FC-446E-8540-06D6B5D77E95}" type="pres">
      <dgm:prSet presAssocID="{4880AF0C-3860-45CB-817C-9513636C3924}" presName="compNode" presStyleCnt="0"/>
      <dgm:spPr/>
    </dgm:pt>
    <dgm:pt modelId="{B9FA19EE-0421-4168-9D8E-5288D17583BC}" type="pres">
      <dgm:prSet presAssocID="{4880AF0C-3860-45CB-817C-9513636C3924}" presName="bgRect" presStyleLbl="bgShp" presStyleIdx="1" presStyleCnt="2"/>
      <dgm:spPr/>
    </dgm:pt>
    <dgm:pt modelId="{5A23C6CB-3716-4B62-A249-197675294E7B}" type="pres">
      <dgm:prSet presAssocID="{4880AF0C-3860-45CB-817C-9513636C392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869CE83-A3BA-489C-A22B-E040AE73FB49}" type="pres">
      <dgm:prSet presAssocID="{4880AF0C-3860-45CB-817C-9513636C3924}" presName="spaceRect" presStyleCnt="0"/>
      <dgm:spPr/>
    </dgm:pt>
    <dgm:pt modelId="{2309B5CD-4E25-43CE-81D7-36DAA393CF07}" type="pres">
      <dgm:prSet presAssocID="{4880AF0C-3860-45CB-817C-9513636C392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8A82D4B-D138-4475-83FB-D189B78814A1}" type="presOf" srcId="{203DAB01-F144-4EA3-9160-B57EA4BD0BFE}" destId="{4942B18B-6C5D-4C8E-A7A2-0B7C5DCD5859}" srcOrd="0" destOrd="0" presId="urn:microsoft.com/office/officeart/2018/2/layout/IconVerticalSolidList"/>
    <dgm:cxn modelId="{1412CD4B-DCB2-401E-AD7E-CDD9C1848209}" type="presOf" srcId="{AE1A8A1D-9FCC-469F-B6B7-EC16DACAA83A}" destId="{6058A241-18AE-4192-9E77-3AA6245F5C19}" srcOrd="0" destOrd="0" presId="urn:microsoft.com/office/officeart/2018/2/layout/IconVerticalSolidList"/>
    <dgm:cxn modelId="{552B0AAC-9560-4088-B128-1BC9A291BCC7}" type="presOf" srcId="{4880AF0C-3860-45CB-817C-9513636C3924}" destId="{2309B5CD-4E25-43CE-81D7-36DAA393CF07}" srcOrd="0" destOrd="0" presId="urn:microsoft.com/office/officeart/2018/2/layout/IconVerticalSolidList"/>
    <dgm:cxn modelId="{25E8C9AE-139A-4C00-B07D-37516BE7D10F}" srcId="{AE1A8A1D-9FCC-469F-B6B7-EC16DACAA83A}" destId="{203DAB01-F144-4EA3-9160-B57EA4BD0BFE}" srcOrd="0" destOrd="0" parTransId="{C6E7131D-7D21-4FBC-B8EB-C2C3EB3B401A}" sibTransId="{41695C94-A3B6-451B-B0EC-E0F0BF373846}"/>
    <dgm:cxn modelId="{2316E2B9-643C-49B8-8DD3-96E9771F6454}" srcId="{AE1A8A1D-9FCC-469F-B6B7-EC16DACAA83A}" destId="{4880AF0C-3860-45CB-817C-9513636C3924}" srcOrd="1" destOrd="0" parTransId="{F9A173F6-7DA0-4CCF-AC20-6516B4A80227}" sibTransId="{37B9B743-4791-41EE-A0E9-921C51F6A821}"/>
    <dgm:cxn modelId="{3F06968E-8D2F-4779-9660-79898AB6DB94}" type="presParOf" srcId="{6058A241-18AE-4192-9E77-3AA6245F5C19}" destId="{3DA43406-B1EB-4AFC-84F9-64E61B950752}" srcOrd="0" destOrd="0" presId="urn:microsoft.com/office/officeart/2018/2/layout/IconVerticalSolidList"/>
    <dgm:cxn modelId="{2BF46C2D-E1DF-4AD8-BF82-BFC0B0871008}" type="presParOf" srcId="{3DA43406-B1EB-4AFC-84F9-64E61B950752}" destId="{1FF77BA1-0BBA-422D-967F-BE857D0D6CFC}" srcOrd="0" destOrd="0" presId="urn:microsoft.com/office/officeart/2018/2/layout/IconVerticalSolidList"/>
    <dgm:cxn modelId="{0D9AAF86-449A-44D7-8123-238F3B2A344C}" type="presParOf" srcId="{3DA43406-B1EB-4AFC-84F9-64E61B950752}" destId="{9B8081B2-0638-4DD8-BD0A-173E9581F671}" srcOrd="1" destOrd="0" presId="urn:microsoft.com/office/officeart/2018/2/layout/IconVerticalSolidList"/>
    <dgm:cxn modelId="{BEB66596-CAF7-4362-80BD-31F23CD8E3DF}" type="presParOf" srcId="{3DA43406-B1EB-4AFC-84F9-64E61B950752}" destId="{2AAADE7C-184C-49CA-8996-63FD1F7D4F05}" srcOrd="2" destOrd="0" presId="urn:microsoft.com/office/officeart/2018/2/layout/IconVerticalSolidList"/>
    <dgm:cxn modelId="{46A4025C-F858-4D54-9FAD-3A504B38BA12}" type="presParOf" srcId="{3DA43406-B1EB-4AFC-84F9-64E61B950752}" destId="{4942B18B-6C5D-4C8E-A7A2-0B7C5DCD5859}" srcOrd="3" destOrd="0" presId="urn:microsoft.com/office/officeart/2018/2/layout/IconVerticalSolidList"/>
    <dgm:cxn modelId="{EEA10660-DD33-4A25-9FC9-A1D6A30A7036}" type="presParOf" srcId="{6058A241-18AE-4192-9E77-3AA6245F5C19}" destId="{F88E71E4-CD31-4529-BCF8-C2295A93287E}" srcOrd="1" destOrd="0" presId="urn:microsoft.com/office/officeart/2018/2/layout/IconVerticalSolidList"/>
    <dgm:cxn modelId="{592EA410-298D-4EF4-B663-E9E9DC10BF9F}" type="presParOf" srcId="{6058A241-18AE-4192-9E77-3AA6245F5C19}" destId="{9556B195-C3FC-446E-8540-06D6B5D77E95}" srcOrd="2" destOrd="0" presId="urn:microsoft.com/office/officeart/2018/2/layout/IconVerticalSolidList"/>
    <dgm:cxn modelId="{D0B98D8C-A545-4E0C-9E27-C514F93BA0EB}" type="presParOf" srcId="{9556B195-C3FC-446E-8540-06D6B5D77E95}" destId="{B9FA19EE-0421-4168-9D8E-5288D17583BC}" srcOrd="0" destOrd="0" presId="urn:microsoft.com/office/officeart/2018/2/layout/IconVerticalSolidList"/>
    <dgm:cxn modelId="{A2E4CDE2-169E-47AA-9AAA-E1A80E29AA39}" type="presParOf" srcId="{9556B195-C3FC-446E-8540-06D6B5D77E95}" destId="{5A23C6CB-3716-4B62-A249-197675294E7B}" srcOrd="1" destOrd="0" presId="urn:microsoft.com/office/officeart/2018/2/layout/IconVerticalSolidList"/>
    <dgm:cxn modelId="{EF1E4654-59B7-4058-8AF7-DE27EB8580E6}" type="presParOf" srcId="{9556B195-C3FC-446E-8540-06D6B5D77E95}" destId="{E869CE83-A3BA-489C-A22B-E040AE73FB49}" srcOrd="2" destOrd="0" presId="urn:microsoft.com/office/officeart/2018/2/layout/IconVerticalSolidList"/>
    <dgm:cxn modelId="{9CC28F05-5F5E-46CE-BCE3-3402D77975CC}" type="presParOf" srcId="{9556B195-C3FC-446E-8540-06D6B5D77E95}" destId="{2309B5CD-4E25-43CE-81D7-36DAA393CF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761C6C-8411-47A0-8CE0-0295496AA01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530A72-16D4-4A33-BB17-18AC778B5F71}">
      <dgm:prSet custT="1"/>
      <dgm:spPr/>
      <dgm:t>
        <a:bodyPr/>
        <a:lstStyle/>
        <a:p>
          <a:r>
            <a:rPr lang="en-US" sz="2100" b="0" i="1" baseline="0" dirty="0"/>
            <a:t>“Numerous studies show that children and adults living with obesity are treated unequally because of their size at school, work, in interpersonal relationships and within healthcare system.”</a:t>
          </a:r>
        </a:p>
        <a:p>
          <a:r>
            <a:rPr lang="en-US" sz="1000" b="0" i="1" baseline="0" dirty="0"/>
            <a:t> </a:t>
          </a:r>
          <a:r>
            <a:rPr lang="en-US" sz="1000" b="0" i="1" baseline="0" dirty="0" err="1"/>
            <a:t>Puhl</a:t>
          </a:r>
          <a:r>
            <a:rPr lang="en-US" sz="1000" b="0" i="1" baseline="0" dirty="0"/>
            <a:t> RM, Heuer CA. The stigma of obesity; a review and update. Obesity (Silver Spring). 2009;17 (5):941-64. doi:10.1038/oby.2008.636.</a:t>
          </a:r>
          <a:endParaRPr lang="en-US" sz="1000" dirty="0"/>
        </a:p>
      </dgm:t>
    </dgm:pt>
    <dgm:pt modelId="{E5AA6F32-AF72-47CE-A2BB-DBADB8D7DBD7}" type="parTrans" cxnId="{0C7701BD-0586-4660-A3B8-258258CCCE6E}">
      <dgm:prSet/>
      <dgm:spPr/>
      <dgm:t>
        <a:bodyPr/>
        <a:lstStyle/>
        <a:p>
          <a:endParaRPr lang="en-US"/>
        </a:p>
      </dgm:t>
    </dgm:pt>
    <dgm:pt modelId="{12A850BA-BB72-4914-B580-A2C5BD427D18}" type="sibTrans" cxnId="{0C7701BD-0586-4660-A3B8-258258CCCE6E}">
      <dgm:prSet/>
      <dgm:spPr/>
      <dgm:t>
        <a:bodyPr/>
        <a:lstStyle/>
        <a:p>
          <a:endParaRPr lang="en-US"/>
        </a:p>
      </dgm:t>
    </dgm:pt>
    <dgm:pt modelId="{045D5408-9F3A-4619-B05E-3CA13CFB3162}">
      <dgm:prSet custT="1"/>
      <dgm:spPr/>
      <dgm:t>
        <a:bodyPr/>
        <a:lstStyle/>
        <a:p>
          <a:r>
            <a:rPr lang="en-US" sz="2100" b="0" i="0" baseline="0" dirty="0"/>
            <a:t>“Although more research is needed on root causes of weight bias, one of the casual explanations for having weight-biased attitudes is holding the belief that obesity is “controllable” by the individual.”</a:t>
          </a:r>
        </a:p>
        <a:p>
          <a:r>
            <a:rPr lang="en-US" sz="1000" b="0" i="0" baseline="0" dirty="0"/>
            <a:t>Crandall R, </a:t>
          </a:r>
          <a:r>
            <a:rPr lang="en-US" sz="1000" b="0" i="0" baseline="0" dirty="0" err="1"/>
            <a:t>Reser</a:t>
          </a:r>
          <a:r>
            <a:rPr lang="en-US" sz="1000" b="0" i="0" baseline="0" dirty="0"/>
            <a:t>. A. Attributions and weight based prejudice. In: Brownell K, </a:t>
          </a:r>
          <a:r>
            <a:rPr lang="en-US" sz="1000" b="0" i="0" baseline="0" dirty="0" err="1"/>
            <a:t>Puhl</a:t>
          </a:r>
          <a:r>
            <a:rPr lang="en-US" sz="1000" b="0" i="0" baseline="0" dirty="0"/>
            <a:t> R, Schwartz M, Rudd L, editors. Weight bias: nature, consequences and remedies. New York: Guilford Press; 2005.</a:t>
          </a:r>
          <a:endParaRPr lang="en-US" sz="2100" dirty="0"/>
        </a:p>
      </dgm:t>
    </dgm:pt>
    <dgm:pt modelId="{08300269-7137-47CD-B47A-B5953D4F365D}" type="parTrans" cxnId="{BA7C9ACC-2BEC-4EB1-9AFC-E26FC2E87B81}">
      <dgm:prSet/>
      <dgm:spPr/>
      <dgm:t>
        <a:bodyPr/>
        <a:lstStyle/>
        <a:p>
          <a:endParaRPr lang="en-US"/>
        </a:p>
      </dgm:t>
    </dgm:pt>
    <dgm:pt modelId="{AF4D45C5-1C6A-4107-AB45-8740B07D640B}" type="sibTrans" cxnId="{BA7C9ACC-2BEC-4EB1-9AFC-E26FC2E87B81}">
      <dgm:prSet/>
      <dgm:spPr/>
      <dgm:t>
        <a:bodyPr/>
        <a:lstStyle/>
        <a:p>
          <a:endParaRPr lang="en-US"/>
        </a:p>
      </dgm:t>
    </dgm:pt>
    <dgm:pt modelId="{DDC90A03-FA5B-44E1-9735-9F847C010781}">
      <dgm:prSet custT="1"/>
      <dgm:spPr/>
      <dgm:t>
        <a:bodyPr/>
        <a:lstStyle/>
        <a:p>
          <a:r>
            <a:rPr lang="en-US" sz="2100" i="1" dirty="0"/>
            <a:t>“Several national organizations have recognized obesity as a chronic disease supported by research evidence that there is a genetic basis an complexity of obesity that lies beyond individual.”</a:t>
          </a:r>
        </a:p>
        <a:p>
          <a:r>
            <a:rPr lang="en-US" sz="1000" i="1" dirty="0"/>
            <a:t>Pollack A A.M.A. Recognizes obesity as a disease. 2015 [Internet Retrieved March 2, 2016: http://www.nytimes.com/2013/06/19/business/ama-recognizes -obesity-as-a-disease.html.</a:t>
          </a:r>
          <a:endParaRPr lang="en-US" sz="1000" dirty="0"/>
        </a:p>
      </dgm:t>
    </dgm:pt>
    <dgm:pt modelId="{BC54C294-A024-40DF-98A3-2654AA771D82}" type="parTrans" cxnId="{5225ACFC-5D7D-4115-B932-4AB5D1797125}">
      <dgm:prSet/>
      <dgm:spPr/>
      <dgm:t>
        <a:bodyPr/>
        <a:lstStyle/>
        <a:p>
          <a:endParaRPr lang="en-US"/>
        </a:p>
      </dgm:t>
    </dgm:pt>
    <dgm:pt modelId="{1091A679-A1F4-4BB0-ABCD-681E761CF177}" type="sibTrans" cxnId="{5225ACFC-5D7D-4115-B932-4AB5D1797125}">
      <dgm:prSet/>
      <dgm:spPr/>
      <dgm:t>
        <a:bodyPr/>
        <a:lstStyle/>
        <a:p>
          <a:endParaRPr lang="en-US"/>
        </a:p>
      </dgm:t>
    </dgm:pt>
    <dgm:pt modelId="{3C118FE5-EDD0-44F9-94C8-9FFB1C63B4D9}" type="pres">
      <dgm:prSet presAssocID="{2F761C6C-8411-47A0-8CE0-0295496AA018}" presName="linear" presStyleCnt="0">
        <dgm:presLayoutVars>
          <dgm:animLvl val="lvl"/>
          <dgm:resizeHandles val="exact"/>
        </dgm:presLayoutVars>
      </dgm:prSet>
      <dgm:spPr/>
    </dgm:pt>
    <dgm:pt modelId="{A4EC497B-9EDE-4645-9FF5-616B4057FB1F}" type="pres">
      <dgm:prSet presAssocID="{60530A72-16D4-4A33-BB17-18AC778B5F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7BA6B9-9C6B-4AE6-B643-DBF16515C344}" type="pres">
      <dgm:prSet presAssocID="{12A850BA-BB72-4914-B580-A2C5BD427D18}" presName="spacer" presStyleCnt="0"/>
      <dgm:spPr/>
    </dgm:pt>
    <dgm:pt modelId="{5A9E1D3A-64D2-4FB8-8135-12B92522521C}" type="pres">
      <dgm:prSet presAssocID="{045D5408-9F3A-4619-B05E-3CA13CFB31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60592A-BFBE-4826-8BB7-EE71DA0CA68A}" type="pres">
      <dgm:prSet presAssocID="{AF4D45C5-1C6A-4107-AB45-8740B07D640B}" presName="spacer" presStyleCnt="0"/>
      <dgm:spPr/>
    </dgm:pt>
    <dgm:pt modelId="{0E2486F7-2682-4CBF-A7B7-02556AB619E0}" type="pres">
      <dgm:prSet presAssocID="{DDC90A03-FA5B-44E1-9735-9F847C0107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E5A7D0B-403A-4A73-86E2-7929C8C4C0C8}" type="presOf" srcId="{2F761C6C-8411-47A0-8CE0-0295496AA018}" destId="{3C118FE5-EDD0-44F9-94C8-9FFB1C63B4D9}" srcOrd="0" destOrd="0" presId="urn:microsoft.com/office/officeart/2005/8/layout/vList2"/>
    <dgm:cxn modelId="{9E4FF249-B2F0-427E-A072-EE7855E1CC91}" type="presOf" srcId="{045D5408-9F3A-4619-B05E-3CA13CFB3162}" destId="{5A9E1D3A-64D2-4FB8-8135-12B92522521C}" srcOrd="0" destOrd="0" presId="urn:microsoft.com/office/officeart/2005/8/layout/vList2"/>
    <dgm:cxn modelId="{BC790A85-11AB-4339-A106-23203506F737}" type="presOf" srcId="{DDC90A03-FA5B-44E1-9735-9F847C010781}" destId="{0E2486F7-2682-4CBF-A7B7-02556AB619E0}" srcOrd="0" destOrd="0" presId="urn:microsoft.com/office/officeart/2005/8/layout/vList2"/>
    <dgm:cxn modelId="{0C7701BD-0586-4660-A3B8-258258CCCE6E}" srcId="{2F761C6C-8411-47A0-8CE0-0295496AA018}" destId="{60530A72-16D4-4A33-BB17-18AC778B5F71}" srcOrd="0" destOrd="0" parTransId="{E5AA6F32-AF72-47CE-A2BB-DBADB8D7DBD7}" sibTransId="{12A850BA-BB72-4914-B580-A2C5BD427D18}"/>
    <dgm:cxn modelId="{BA7C9ACC-2BEC-4EB1-9AFC-E26FC2E87B81}" srcId="{2F761C6C-8411-47A0-8CE0-0295496AA018}" destId="{045D5408-9F3A-4619-B05E-3CA13CFB3162}" srcOrd="1" destOrd="0" parTransId="{08300269-7137-47CD-B47A-B5953D4F365D}" sibTransId="{AF4D45C5-1C6A-4107-AB45-8740B07D640B}"/>
    <dgm:cxn modelId="{2E5744D0-7E55-4040-9F52-B5313966DF96}" type="presOf" srcId="{60530A72-16D4-4A33-BB17-18AC778B5F71}" destId="{A4EC497B-9EDE-4645-9FF5-616B4057FB1F}" srcOrd="0" destOrd="0" presId="urn:microsoft.com/office/officeart/2005/8/layout/vList2"/>
    <dgm:cxn modelId="{5225ACFC-5D7D-4115-B932-4AB5D1797125}" srcId="{2F761C6C-8411-47A0-8CE0-0295496AA018}" destId="{DDC90A03-FA5B-44E1-9735-9F847C010781}" srcOrd="2" destOrd="0" parTransId="{BC54C294-A024-40DF-98A3-2654AA771D82}" sibTransId="{1091A679-A1F4-4BB0-ABCD-681E761CF177}"/>
    <dgm:cxn modelId="{A8C24767-DB21-4EB0-B084-3B2A00F0B1EA}" type="presParOf" srcId="{3C118FE5-EDD0-44F9-94C8-9FFB1C63B4D9}" destId="{A4EC497B-9EDE-4645-9FF5-616B4057FB1F}" srcOrd="0" destOrd="0" presId="urn:microsoft.com/office/officeart/2005/8/layout/vList2"/>
    <dgm:cxn modelId="{D4289845-E15F-4309-93F3-CF737AB5D819}" type="presParOf" srcId="{3C118FE5-EDD0-44F9-94C8-9FFB1C63B4D9}" destId="{107BA6B9-9C6B-4AE6-B643-DBF16515C344}" srcOrd="1" destOrd="0" presId="urn:microsoft.com/office/officeart/2005/8/layout/vList2"/>
    <dgm:cxn modelId="{F563A2E7-B680-463D-B131-00FEC3CF60D6}" type="presParOf" srcId="{3C118FE5-EDD0-44F9-94C8-9FFB1C63B4D9}" destId="{5A9E1D3A-64D2-4FB8-8135-12B92522521C}" srcOrd="2" destOrd="0" presId="urn:microsoft.com/office/officeart/2005/8/layout/vList2"/>
    <dgm:cxn modelId="{D56FF673-2AFA-473D-9CDC-16D797885FB3}" type="presParOf" srcId="{3C118FE5-EDD0-44F9-94C8-9FFB1C63B4D9}" destId="{5060592A-BFBE-4826-8BB7-EE71DA0CA68A}" srcOrd="3" destOrd="0" presId="urn:microsoft.com/office/officeart/2005/8/layout/vList2"/>
    <dgm:cxn modelId="{BF7F9C74-BF06-4DB7-841C-E9607C28ECF4}" type="presParOf" srcId="{3C118FE5-EDD0-44F9-94C8-9FFB1C63B4D9}" destId="{0E2486F7-2682-4CBF-A7B7-02556AB619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3233-C885-4500-934A-BBBACFC8F8DF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Diabetes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Increasing Risk</a:t>
          </a:r>
        </a:p>
      </dsp:txBody>
      <dsp:txXfrm rot="16200000">
        <a:off x="-1037070" y="2158725"/>
        <a:ext cx="2604801" cy="529431"/>
      </dsp:txXfrm>
    </dsp:sp>
    <dsp:sp modelId="{1F9FDA7A-7F6B-4B6A-9E63-DC5DC9AAB030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30046" y="1121039"/>
        <a:ext cx="1972131" cy="3176587"/>
      </dsp:txXfrm>
    </dsp:sp>
    <dsp:sp modelId="{4CB20BAA-B36A-46D7-BC68-0C93EC0A64E2}">
      <dsp:nvSpPr>
        <dsp:cNvPr id="0" name=""/>
        <dsp:cNvSpPr/>
      </dsp:nvSpPr>
      <dsp:spPr>
        <a:xfrm>
          <a:off x="2748654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Pre-Diabetes</a:t>
          </a:r>
        </a:p>
      </dsp:txBody>
      <dsp:txXfrm rot="16200000">
        <a:off x="1710969" y="2158725"/>
        <a:ext cx="2604801" cy="529431"/>
      </dsp:txXfrm>
    </dsp:sp>
    <dsp:sp modelId="{D4F60C04-8167-4D83-979E-6AB862AC07C2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9C682-AD0F-43D2-B5F5-C2604EA26A10}">
      <dsp:nvSpPr>
        <dsp:cNvPr id="0" name=""/>
        <dsp:cNvSpPr/>
      </dsp:nvSpPr>
      <dsp:spPr>
        <a:xfrm>
          <a:off x="3278085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278085" y="1121039"/>
        <a:ext cx="1972131" cy="3176587"/>
      </dsp:txXfrm>
    </dsp:sp>
    <dsp:sp modelId="{8F65AC63-B01F-4E51-9D26-E4AE0A7A8C14}">
      <dsp:nvSpPr>
        <dsp:cNvPr id="0" name=""/>
        <dsp:cNvSpPr/>
      </dsp:nvSpPr>
      <dsp:spPr>
        <a:xfrm>
          <a:off x="5480837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Type 2 Diabetes</a:t>
          </a:r>
        </a:p>
      </dsp:txBody>
      <dsp:txXfrm rot="16200000">
        <a:off x="4443152" y="2158725"/>
        <a:ext cx="2604801" cy="529431"/>
      </dsp:txXfrm>
    </dsp:sp>
    <dsp:sp modelId="{2301CFAF-9B96-40E0-8687-8370B8B2CC33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7EFB5-8054-4BB4-8A0D-C481C07F3A76}">
      <dsp:nvSpPr>
        <dsp:cNvPr id="0" name=""/>
        <dsp:cNvSpPr/>
      </dsp:nvSpPr>
      <dsp:spPr>
        <a:xfrm>
          <a:off x="6010268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010268" y="1121039"/>
        <a:ext cx="1972131" cy="31765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6CE8-0A4B-4B5F-851B-E239B78F40F8}">
      <dsp:nvSpPr>
        <dsp:cNvPr id="0" name=""/>
        <dsp:cNvSpPr/>
      </dsp:nvSpPr>
      <dsp:spPr>
        <a:xfrm>
          <a:off x="3077802" y="162"/>
          <a:ext cx="3462527" cy="4901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Diagnosis</a:t>
          </a:r>
        </a:p>
      </dsp:txBody>
      <dsp:txXfrm>
        <a:off x="3101731" y="24091"/>
        <a:ext cx="3414669" cy="442340"/>
      </dsp:txXfrm>
    </dsp:sp>
    <dsp:sp modelId="{4CEB3F3E-729A-4D00-AAC1-BB471BEEB96C}">
      <dsp:nvSpPr>
        <dsp:cNvPr id="0" name=""/>
        <dsp:cNvSpPr/>
      </dsp:nvSpPr>
      <dsp:spPr>
        <a:xfrm>
          <a:off x="3077802" y="514870"/>
          <a:ext cx="3462527" cy="4901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Hospitalization</a:t>
          </a:r>
        </a:p>
      </dsp:txBody>
      <dsp:txXfrm>
        <a:off x="3101731" y="538799"/>
        <a:ext cx="3414669" cy="442340"/>
      </dsp:txXfrm>
    </dsp:sp>
    <dsp:sp modelId="{D1ECC8BE-FA66-44C4-A6D1-A9E370005115}">
      <dsp:nvSpPr>
        <dsp:cNvPr id="0" name=""/>
        <dsp:cNvSpPr/>
      </dsp:nvSpPr>
      <dsp:spPr>
        <a:xfrm>
          <a:off x="3077802" y="1029579"/>
          <a:ext cx="3462527" cy="4901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Lab work</a:t>
          </a:r>
        </a:p>
      </dsp:txBody>
      <dsp:txXfrm>
        <a:off x="3101731" y="1053508"/>
        <a:ext cx="3414669" cy="442340"/>
      </dsp:txXfrm>
    </dsp:sp>
    <dsp:sp modelId="{9D911BB6-E1F1-46CF-9142-06128672411C}">
      <dsp:nvSpPr>
        <dsp:cNvPr id="0" name=""/>
        <dsp:cNvSpPr/>
      </dsp:nvSpPr>
      <dsp:spPr>
        <a:xfrm>
          <a:off x="3077802" y="1544287"/>
          <a:ext cx="3462527" cy="4901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Low blood sugar</a:t>
          </a:r>
        </a:p>
      </dsp:txBody>
      <dsp:txXfrm>
        <a:off x="3101731" y="1568216"/>
        <a:ext cx="3414669" cy="442340"/>
      </dsp:txXfrm>
    </dsp:sp>
    <dsp:sp modelId="{67EB5CF3-EF52-454E-94A0-91D12B04C036}">
      <dsp:nvSpPr>
        <dsp:cNvPr id="0" name=""/>
        <dsp:cNvSpPr/>
      </dsp:nvSpPr>
      <dsp:spPr>
        <a:xfrm>
          <a:off x="3077802" y="2058995"/>
          <a:ext cx="3462527" cy="49019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Injections</a:t>
          </a:r>
        </a:p>
      </dsp:txBody>
      <dsp:txXfrm>
        <a:off x="3101731" y="2082924"/>
        <a:ext cx="3414669" cy="442340"/>
      </dsp:txXfrm>
    </dsp:sp>
    <dsp:sp modelId="{F6BBD4B9-414F-4C47-8953-701C479DF310}">
      <dsp:nvSpPr>
        <dsp:cNvPr id="0" name=""/>
        <dsp:cNvSpPr/>
      </dsp:nvSpPr>
      <dsp:spPr>
        <a:xfrm>
          <a:off x="3077802" y="2573704"/>
          <a:ext cx="3462527" cy="4901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Poking fingers</a:t>
          </a:r>
        </a:p>
      </dsp:txBody>
      <dsp:txXfrm>
        <a:off x="3101731" y="2597633"/>
        <a:ext cx="3414669" cy="442340"/>
      </dsp:txXfrm>
    </dsp:sp>
    <dsp:sp modelId="{57947789-D8BB-42A5-A88B-F133D2181CEE}">
      <dsp:nvSpPr>
        <dsp:cNvPr id="0" name=""/>
        <dsp:cNvSpPr/>
      </dsp:nvSpPr>
      <dsp:spPr>
        <a:xfrm>
          <a:off x="3077802" y="3088412"/>
          <a:ext cx="3462527" cy="4901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Medical exams that feel invasive</a:t>
          </a:r>
        </a:p>
      </dsp:txBody>
      <dsp:txXfrm>
        <a:off x="3101731" y="3112341"/>
        <a:ext cx="3414669" cy="442340"/>
      </dsp:txXfrm>
    </dsp:sp>
    <dsp:sp modelId="{9A96402E-5A59-4CE3-9060-B47481724F94}">
      <dsp:nvSpPr>
        <dsp:cNvPr id="0" name=""/>
        <dsp:cNvSpPr/>
      </dsp:nvSpPr>
      <dsp:spPr>
        <a:xfrm>
          <a:off x="3077802" y="3603121"/>
          <a:ext cx="3462527" cy="4901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Experience of bias, weight bias, etc.</a:t>
          </a:r>
        </a:p>
      </dsp:txBody>
      <dsp:txXfrm>
        <a:off x="3101731" y="3627050"/>
        <a:ext cx="3414669" cy="442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0E69-416A-4ECA-859F-E5350530CB42}">
      <dsp:nvSpPr>
        <dsp:cNvPr id="0" name=""/>
        <dsp:cNvSpPr/>
      </dsp:nvSpPr>
      <dsp:spPr>
        <a:xfrm>
          <a:off x="0" y="473"/>
          <a:ext cx="85963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62560-DC7E-4AD3-AC32-70F145667C5C}">
      <dsp:nvSpPr>
        <dsp:cNvPr id="0" name=""/>
        <dsp:cNvSpPr/>
      </dsp:nvSpPr>
      <dsp:spPr>
        <a:xfrm>
          <a:off x="0" y="473"/>
          <a:ext cx="8596312" cy="5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Trauma informed care which has 6 principals</a:t>
          </a:r>
        </a:p>
      </dsp:txBody>
      <dsp:txXfrm>
        <a:off x="0" y="473"/>
        <a:ext cx="8596312" cy="554355"/>
      </dsp:txXfrm>
    </dsp:sp>
    <dsp:sp modelId="{16BAF546-D1FA-41FB-86A5-B163F7B1B5D1}">
      <dsp:nvSpPr>
        <dsp:cNvPr id="0" name=""/>
        <dsp:cNvSpPr/>
      </dsp:nvSpPr>
      <dsp:spPr>
        <a:xfrm>
          <a:off x="0" y="554829"/>
          <a:ext cx="85963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E5FE7-2B37-474C-8CBB-9188178FE602}">
      <dsp:nvSpPr>
        <dsp:cNvPr id="0" name=""/>
        <dsp:cNvSpPr/>
      </dsp:nvSpPr>
      <dsp:spPr>
        <a:xfrm>
          <a:off x="0" y="554829"/>
          <a:ext cx="8596312" cy="5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1.Safety</a:t>
          </a:r>
        </a:p>
      </dsp:txBody>
      <dsp:txXfrm>
        <a:off x="0" y="554829"/>
        <a:ext cx="8596312" cy="554355"/>
      </dsp:txXfrm>
    </dsp:sp>
    <dsp:sp modelId="{BFC8BA82-A687-4D7A-B57F-7198AC9018C6}">
      <dsp:nvSpPr>
        <dsp:cNvPr id="0" name=""/>
        <dsp:cNvSpPr/>
      </dsp:nvSpPr>
      <dsp:spPr>
        <a:xfrm>
          <a:off x="0" y="1109185"/>
          <a:ext cx="85963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4CE51-15F0-4380-A989-25B38ACCB452}">
      <dsp:nvSpPr>
        <dsp:cNvPr id="0" name=""/>
        <dsp:cNvSpPr/>
      </dsp:nvSpPr>
      <dsp:spPr>
        <a:xfrm>
          <a:off x="0" y="1109185"/>
          <a:ext cx="8596312" cy="5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Trustworthiness and Transparency</a:t>
          </a:r>
        </a:p>
      </dsp:txBody>
      <dsp:txXfrm>
        <a:off x="0" y="1109185"/>
        <a:ext cx="8596312" cy="554355"/>
      </dsp:txXfrm>
    </dsp:sp>
    <dsp:sp modelId="{BBAB8678-BE4F-4023-BCEF-84AAA520128E}">
      <dsp:nvSpPr>
        <dsp:cNvPr id="0" name=""/>
        <dsp:cNvSpPr/>
      </dsp:nvSpPr>
      <dsp:spPr>
        <a:xfrm>
          <a:off x="0" y="1663540"/>
          <a:ext cx="85963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015F3-8024-407F-BC01-A5705B826284}">
      <dsp:nvSpPr>
        <dsp:cNvPr id="0" name=""/>
        <dsp:cNvSpPr/>
      </dsp:nvSpPr>
      <dsp:spPr>
        <a:xfrm>
          <a:off x="0" y="1663540"/>
          <a:ext cx="8596312" cy="5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3.Peer Support</a:t>
          </a:r>
        </a:p>
      </dsp:txBody>
      <dsp:txXfrm>
        <a:off x="0" y="1663540"/>
        <a:ext cx="8596312" cy="554355"/>
      </dsp:txXfrm>
    </dsp:sp>
    <dsp:sp modelId="{24841ED7-FD02-4B6E-A76F-954C692D50BA}">
      <dsp:nvSpPr>
        <dsp:cNvPr id="0" name=""/>
        <dsp:cNvSpPr/>
      </dsp:nvSpPr>
      <dsp:spPr>
        <a:xfrm>
          <a:off x="0" y="2217896"/>
          <a:ext cx="85963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CE45D-96C6-4A32-B80A-F59C6AEF1C7D}">
      <dsp:nvSpPr>
        <dsp:cNvPr id="0" name=""/>
        <dsp:cNvSpPr/>
      </dsp:nvSpPr>
      <dsp:spPr>
        <a:xfrm>
          <a:off x="0" y="2217896"/>
          <a:ext cx="8596312" cy="5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4.Collaboration and Mutuality</a:t>
          </a:r>
        </a:p>
      </dsp:txBody>
      <dsp:txXfrm>
        <a:off x="0" y="2217896"/>
        <a:ext cx="8596312" cy="554355"/>
      </dsp:txXfrm>
    </dsp:sp>
    <dsp:sp modelId="{B6A592E7-494F-4DDA-A2C9-81EC17490F26}">
      <dsp:nvSpPr>
        <dsp:cNvPr id="0" name=""/>
        <dsp:cNvSpPr/>
      </dsp:nvSpPr>
      <dsp:spPr>
        <a:xfrm>
          <a:off x="0" y="2772251"/>
          <a:ext cx="85963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3B8E2-1756-4D19-AE7B-26DABFBAAC9A}">
      <dsp:nvSpPr>
        <dsp:cNvPr id="0" name=""/>
        <dsp:cNvSpPr/>
      </dsp:nvSpPr>
      <dsp:spPr>
        <a:xfrm>
          <a:off x="0" y="2772251"/>
          <a:ext cx="8596312" cy="5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5.Empowerment Voice and Choice </a:t>
          </a:r>
        </a:p>
      </dsp:txBody>
      <dsp:txXfrm>
        <a:off x="0" y="2772251"/>
        <a:ext cx="8596312" cy="554355"/>
      </dsp:txXfrm>
    </dsp:sp>
    <dsp:sp modelId="{3A52D2D5-0EBA-4431-8C1E-9238346B8899}">
      <dsp:nvSpPr>
        <dsp:cNvPr id="0" name=""/>
        <dsp:cNvSpPr/>
      </dsp:nvSpPr>
      <dsp:spPr>
        <a:xfrm>
          <a:off x="0" y="3326607"/>
          <a:ext cx="85963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466FB-96E2-446E-A559-D159C1624E61}">
      <dsp:nvSpPr>
        <dsp:cNvPr id="0" name=""/>
        <dsp:cNvSpPr/>
      </dsp:nvSpPr>
      <dsp:spPr>
        <a:xfrm>
          <a:off x="0" y="3326607"/>
          <a:ext cx="8596312" cy="5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6.Cultural, Historical, and Gender Issues                       </a:t>
          </a:r>
          <a:r>
            <a:rPr lang="en-US" sz="1000" kern="1200" dirty="0">
              <a:solidFill>
                <a:schemeClr val="accent1"/>
              </a:solidFill>
            </a:rPr>
            <a:t>SAMHSA, 2014.</a:t>
          </a:r>
        </a:p>
      </dsp:txBody>
      <dsp:txXfrm>
        <a:off x="0" y="3326607"/>
        <a:ext cx="8596312" cy="5543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0B40A-00D8-42CA-BF8E-5FD7BCF245B1}">
      <dsp:nvSpPr>
        <dsp:cNvPr id="0" name=""/>
        <dsp:cNvSpPr/>
      </dsp:nvSpPr>
      <dsp:spPr>
        <a:xfrm>
          <a:off x="0" y="27179"/>
          <a:ext cx="6692813" cy="1029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Neutral Language:</a:t>
          </a:r>
        </a:p>
      </dsp:txBody>
      <dsp:txXfrm>
        <a:off x="50261" y="77440"/>
        <a:ext cx="6592291" cy="929078"/>
      </dsp:txXfrm>
    </dsp:sp>
    <dsp:sp modelId="{37BE7BAE-8424-4984-8135-36B5EA1B610E}">
      <dsp:nvSpPr>
        <dsp:cNvPr id="0" name=""/>
        <dsp:cNvSpPr/>
      </dsp:nvSpPr>
      <dsp:spPr>
        <a:xfrm>
          <a:off x="0" y="1056779"/>
          <a:ext cx="6692813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Use language based in fact not judgement</a:t>
          </a:r>
        </a:p>
      </dsp:txBody>
      <dsp:txXfrm>
        <a:off x="0" y="1056779"/>
        <a:ext cx="6692813" cy="1024650"/>
      </dsp:txXfrm>
    </dsp:sp>
    <dsp:sp modelId="{D80EA188-BEF4-452A-841A-A8964714BD84}">
      <dsp:nvSpPr>
        <dsp:cNvPr id="0" name=""/>
        <dsp:cNvSpPr/>
      </dsp:nvSpPr>
      <dsp:spPr>
        <a:xfrm>
          <a:off x="0" y="2081430"/>
          <a:ext cx="6692813" cy="10296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Patient-Centered Care:</a:t>
          </a:r>
        </a:p>
      </dsp:txBody>
      <dsp:txXfrm>
        <a:off x="50261" y="2131691"/>
        <a:ext cx="6592291" cy="929078"/>
      </dsp:txXfrm>
    </dsp:sp>
    <dsp:sp modelId="{5EFEA18E-35D5-48C1-8396-2273CB9F8A0B}">
      <dsp:nvSpPr>
        <dsp:cNvPr id="0" name=""/>
        <dsp:cNvSpPr/>
      </dsp:nvSpPr>
      <dsp:spPr>
        <a:xfrm>
          <a:off x="0" y="3111030"/>
          <a:ext cx="6692813" cy="1684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/>
            <a:t>-focus on strengths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-listen without fixing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/>
            <a:t>-ask more questions</a:t>
          </a:r>
        </a:p>
      </dsp:txBody>
      <dsp:txXfrm>
        <a:off x="0" y="3111030"/>
        <a:ext cx="6692813" cy="1684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3233-C885-4500-934A-BBBACFC8F8DF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Diabetes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Increasing Risk</a:t>
          </a:r>
        </a:p>
      </dsp:txBody>
      <dsp:txXfrm rot="16200000">
        <a:off x="-1037070" y="2158725"/>
        <a:ext cx="2604801" cy="529431"/>
      </dsp:txXfrm>
    </dsp:sp>
    <dsp:sp modelId="{1F9FDA7A-7F6B-4B6A-9E63-DC5DC9AAB030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30046" y="1121039"/>
        <a:ext cx="1972131" cy="3176587"/>
      </dsp:txXfrm>
    </dsp:sp>
    <dsp:sp modelId="{4CB20BAA-B36A-46D7-BC68-0C93EC0A64E2}">
      <dsp:nvSpPr>
        <dsp:cNvPr id="0" name=""/>
        <dsp:cNvSpPr/>
      </dsp:nvSpPr>
      <dsp:spPr>
        <a:xfrm>
          <a:off x="2748654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Pre-Diabetes</a:t>
          </a:r>
        </a:p>
      </dsp:txBody>
      <dsp:txXfrm rot="16200000">
        <a:off x="1710969" y="2158725"/>
        <a:ext cx="2604801" cy="529431"/>
      </dsp:txXfrm>
    </dsp:sp>
    <dsp:sp modelId="{D4F60C04-8167-4D83-979E-6AB862AC07C2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9C682-AD0F-43D2-B5F5-C2604EA26A10}">
      <dsp:nvSpPr>
        <dsp:cNvPr id="0" name=""/>
        <dsp:cNvSpPr/>
      </dsp:nvSpPr>
      <dsp:spPr>
        <a:xfrm>
          <a:off x="3278085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278085" y="1121039"/>
        <a:ext cx="1972131" cy="3176587"/>
      </dsp:txXfrm>
    </dsp:sp>
    <dsp:sp modelId="{8F65AC63-B01F-4E51-9D26-E4AE0A7A8C14}">
      <dsp:nvSpPr>
        <dsp:cNvPr id="0" name=""/>
        <dsp:cNvSpPr/>
      </dsp:nvSpPr>
      <dsp:spPr>
        <a:xfrm>
          <a:off x="5480837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Type 2 Diabetes</a:t>
          </a:r>
        </a:p>
      </dsp:txBody>
      <dsp:txXfrm rot="16200000">
        <a:off x="4443152" y="2158725"/>
        <a:ext cx="2604801" cy="529431"/>
      </dsp:txXfrm>
    </dsp:sp>
    <dsp:sp modelId="{2301CFAF-9B96-40E0-8687-8370B8B2CC33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7EFB5-8054-4BB4-8A0D-C481C07F3A76}">
      <dsp:nvSpPr>
        <dsp:cNvPr id="0" name=""/>
        <dsp:cNvSpPr/>
      </dsp:nvSpPr>
      <dsp:spPr>
        <a:xfrm>
          <a:off x="6010268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010268" y="1121039"/>
        <a:ext cx="1972131" cy="3176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48D1D-4A01-4269-BBC0-0D0E5491BF97}">
      <dsp:nvSpPr>
        <dsp:cNvPr id="0" name=""/>
        <dsp:cNvSpPr/>
      </dsp:nvSpPr>
      <dsp:spPr>
        <a:xfrm>
          <a:off x="0" y="349919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&lt;1% of our practice population had T2D 20 years ago</a:t>
          </a:r>
        </a:p>
      </dsp:txBody>
      <dsp:txXfrm>
        <a:off x="31556" y="381475"/>
        <a:ext cx="6629701" cy="583313"/>
      </dsp:txXfrm>
    </dsp:sp>
    <dsp:sp modelId="{F9853E6E-F08D-40E5-BADF-45928DE87FAA}">
      <dsp:nvSpPr>
        <dsp:cNvPr id="0" name=""/>
        <dsp:cNvSpPr/>
      </dsp:nvSpPr>
      <dsp:spPr>
        <a:xfrm>
          <a:off x="0" y="1045305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542490"/>
                <a:satOff val="-331"/>
                <a:lumOff val="1294"/>
                <a:alphaOff val="0"/>
                <a:tint val="96000"/>
                <a:lumMod val="100000"/>
              </a:schemeClr>
            </a:gs>
            <a:gs pos="78000">
              <a:schemeClr val="accent2">
                <a:hueOff val="-542490"/>
                <a:satOff val="-331"/>
                <a:lumOff val="12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 treatment consensus from the endocrine medical community, wasn’t recognized as a childhood disease until about 10 years ago</a:t>
          </a:r>
        </a:p>
      </dsp:txBody>
      <dsp:txXfrm>
        <a:off x="31556" y="1076861"/>
        <a:ext cx="6629701" cy="583313"/>
      </dsp:txXfrm>
    </dsp:sp>
    <dsp:sp modelId="{9FA72751-B49F-4324-87E7-84073B732A86}">
      <dsp:nvSpPr>
        <dsp:cNvPr id="0" name=""/>
        <dsp:cNvSpPr/>
      </dsp:nvSpPr>
      <dsp:spPr>
        <a:xfrm>
          <a:off x="0" y="1740690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1084980"/>
                <a:satOff val="-662"/>
                <a:lumOff val="2588"/>
                <a:alphaOff val="0"/>
                <a:tint val="96000"/>
                <a:lumMod val="100000"/>
              </a:schemeClr>
            </a:gs>
            <a:gs pos="78000">
              <a:schemeClr val="accent2">
                <a:hueOff val="-1084980"/>
                <a:satOff val="-662"/>
                <a:lumOff val="2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Some signs of metabolic syndrome already present at diagnosis </a:t>
          </a:r>
        </a:p>
      </dsp:txBody>
      <dsp:txXfrm>
        <a:off x="31556" y="1772246"/>
        <a:ext cx="6629701" cy="583313"/>
      </dsp:txXfrm>
    </dsp:sp>
    <dsp:sp modelId="{81F21934-B08C-4FF8-8F22-DF5125D836D0}">
      <dsp:nvSpPr>
        <dsp:cNvPr id="0" name=""/>
        <dsp:cNvSpPr/>
      </dsp:nvSpPr>
      <dsp:spPr>
        <a:xfrm>
          <a:off x="0" y="2436075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1627470"/>
                <a:satOff val="-994"/>
                <a:lumOff val="3883"/>
                <a:alphaOff val="0"/>
                <a:tint val="96000"/>
                <a:lumMod val="100000"/>
              </a:schemeClr>
            </a:gs>
            <a:gs pos="78000">
              <a:schemeClr val="accent2">
                <a:hueOff val="-1627470"/>
                <a:satOff val="-994"/>
                <a:lumOff val="3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Restricted carbohydrate diet advised based upon calculated calorie restricted diet using the ADA “Exchange Method”</a:t>
          </a:r>
        </a:p>
      </dsp:txBody>
      <dsp:txXfrm>
        <a:off x="31556" y="2467631"/>
        <a:ext cx="6629701" cy="583313"/>
      </dsp:txXfrm>
    </dsp:sp>
    <dsp:sp modelId="{33DF4D04-156C-4B5D-AB70-431AAA096B58}">
      <dsp:nvSpPr>
        <dsp:cNvPr id="0" name=""/>
        <dsp:cNvSpPr/>
      </dsp:nvSpPr>
      <dsp:spPr>
        <a:xfrm>
          <a:off x="0" y="3131460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2169960"/>
                <a:satOff val="-1325"/>
                <a:lumOff val="5177"/>
                <a:alphaOff val="0"/>
                <a:tint val="96000"/>
                <a:lumMod val="100000"/>
              </a:schemeClr>
            </a:gs>
            <a:gs pos="78000">
              <a:schemeClr val="accent2">
                <a:hueOff val="-2169960"/>
                <a:satOff val="-1325"/>
                <a:lumOff val="5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Only 2 treatment options approved in pediatrics other than lifestyle intervention:  </a:t>
          </a:r>
          <a:r>
            <a:rPr lang="en-US" sz="1700" i="1" kern="1200"/>
            <a:t>metformin and insulin</a:t>
          </a:r>
          <a:endParaRPr lang="en-US" sz="1700" kern="1200"/>
        </a:p>
      </dsp:txBody>
      <dsp:txXfrm>
        <a:off x="31556" y="3163016"/>
        <a:ext cx="6629701" cy="583313"/>
      </dsp:txXfrm>
    </dsp:sp>
    <dsp:sp modelId="{E3A1569C-CF75-4A84-8C78-1B97914ECD58}">
      <dsp:nvSpPr>
        <dsp:cNvPr id="0" name=""/>
        <dsp:cNvSpPr/>
      </dsp:nvSpPr>
      <dsp:spPr>
        <a:xfrm>
          <a:off x="0" y="3826845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high “no show” rate for these patients/families to clinic</a:t>
          </a:r>
        </a:p>
      </dsp:txBody>
      <dsp:txXfrm>
        <a:off x="31556" y="3858401"/>
        <a:ext cx="6629701" cy="583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1F93D-4E6E-42B7-A105-05DA1AA3EFB1}">
      <dsp:nvSpPr>
        <dsp:cNvPr id="0" name=""/>
        <dsp:cNvSpPr/>
      </dsp:nvSpPr>
      <dsp:spPr>
        <a:xfrm>
          <a:off x="20369" y="620"/>
          <a:ext cx="2526834" cy="151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Approximately 15% of our practice population has T2D</a:t>
          </a:r>
        </a:p>
      </dsp:txBody>
      <dsp:txXfrm>
        <a:off x="20369" y="620"/>
        <a:ext cx="2526834" cy="1516100"/>
      </dsp:txXfrm>
    </dsp:sp>
    <dsp:sp modelId="{DC67B9EC-3A41-4C4C-B497-6DA10C22178C}">
      <dsp:nvSpPr>
        <dsp:cNvPr id="0" name=""/>
        <dsp:cNvSpPr/>
      </dsp:nvSpPr>
      <dsp:spPr>
        <a:xfrm>
          <a:off x="2799886" y="620"/>
          <a:ext cx="2526834" cy="15161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Rate of new cases of T2D increased 4.8% between 2002-2015 in the USA (SEARCH Study)</a:t>
          </a:r>
        </a:p>
      </dsp:txBody>
      <dsp:txXfrm>
        <a:off x="2799886" y="620"/>
        <a:ext cx="2526834" cy="1516100"/>
      </dsp:txXfrm>
    </dsp:sp>
    <dsp:sp modelId="{93DB1F19-ED39-4765-8BA7-645B8B6FA5ED}">
      <dsp:nvSpPr>
        <dsp:cNvPr id="0" name=""/>
        <dsp:cNvSpPr/>
      </dsp:nvSpPr>
      <dsp:spPr>
        <a:xfrm>
          <a:off x="5579404" y="620"/>
          <a:ext cx="2526834" cy="15161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Racial</a:t>
          </a:r>
          <a:r>
            <a:rPr lang="en-US" sz="1500" kern="1200" baseline="0" dirty="0"/>
            <a:t> disparities deepen with greater proportion of POC being diagnosed with T2D</a:t>
          </a:r>
          <a:endParaRPr lang="en-US" sz="1500" kern="1200" dirty="0"/>
        </a:p>
      </dsp:txBody>
      <dsp:txXfrm>
        <a:off x="5579404" y="620"/>
        <a:ext cx="2526834" cy="1516100"/>
      </dsp:txXfrm>
    </dsp:sp>
    <dsp:sp modelId="{E68B7A6E-C13B-47C0-918B-1AB2D9B795F0}">
      <dsp:nvSpPr>
        <dsp:cNvPr id="0" name=""/>
        <dsp:cNvSpPr/>
      </dsp:nvSpPr>
      <dsp:spPr>
        <a:xfrm>
          <a:off x="8358921" y="620"/>
          <a:ext cx="2526834" cy="1516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Kids often present “sicker” to the ER with ketones, pancreatitis, and metabolic decompensation</a:t>
          </a:r>
        </a:p>
      </dsp:txBody>
      <dsp:txXfrm>
        <a:off x="8358921" y="620"/>
        <a:ext cx="2526834" cy="1516100"/>
      </dsp:txXfrm>
    </dsp:sp>
    <dsp:sp modelId="{8C5460AD-CAFC-47F9-A784-481E35FE9AE3}">
      <dsp:nvSpPr>
        <dsp:cNvPr id="0" name=""/>
        <dsp:cNvSpPr/>
      </dsp:nvSpPr>
      <dsp:spPr>
        <a:xfrm>
          <a:off x="2799886" y="1769404"/>
          <a:ext cx="2526834" cy="15161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77%</a:t>
          </a:r>
          <a:r>
            <a:rPr lang="en-US" sz="1500" kern="1200" baseline="0" dirty="0"/>
            <a:t> increase in diagnosis of T2D in youth between 8-21 years old from the 2 years pre-pandemic to the first year of the pandemic (Johns Hopkins University School of Medicine)</a:t>
          </a:r>
          <a:endParaRPr lang="en-US" sz="1500" kern="1200" dirty="0"/>
        </a:p>
      </dsp:txBody>
      <dsp:txXfrm>
        <a:off x="2799886" y="1769404"/>
        <a:ext cx="2526834" cy="1516100"/>
      </dsp:txXfrm>
    </dsp:sp>
    <dsp:sp modelId="{D913127E-FAD5-42B8-8961-F8386F699B97}">
      <dsp:nvSpPr>
        <dsp:cNvPr id="0" name=""/>
        <dsp:cNvSpPr/>
      </dsp:nvSpPr>
      <dsp:spPr>
        <a:xfrm>
          <a:off x="5579404" y="1769404"/>
          <a:ext cx="2526834" cy="151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Expanding treatment options in the last year (metformin, insulin, GLP-1 agonist) in addition to lifestyle modification</a:t>
          </a:r>
        </a:p>
      </dsp:txBody>
      <dsp:txXfrm>
        <a:off x="5579404" y="1769404"/>
        <a:ext cx="2526834" cy="1516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1F93D-4E6E-42B7-A105-05DA1AA3EFB1}">
      <dsp:nvSpPr>
        <dsp:cNvPr id="0" name=""/>
        <dsp:cNvSpPr/>
      </dsp:nvSpPr>
      <dsp:spPr>
        <a:xfrm>
          <a:off x="20369" y="620"/>
          <a:ext cx="2526834" cy="151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Approximately 15% of our practice population has T2D</a:t>
          </a:r>
        </a:p>
      </dsp:txBody>
      <dsp:txXfrm>
        <a:off x="20369" y="620"/>
        <a:ext cx="2526834" cy="1516100"/>
      </dsp:txXfrm>
    </dsp:sp>
    <dsp:sp modelId="{DC67B9EC-3A41-4C4C-B497-6DA10C22178C}">
      <dsp:nvSpPr>
        <dsp:cNvPr id="0" name=""/>
        <dsp:cNvSpPr/>
      </dsp:nvSpPr>
      <dsp:spPr>
        <a:xfrm>
          <a:off x="2799886" y="620"/>
          <a:ext cx="2526834" cy="15161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Rate of new cases of T2D increased 4.8% between 2002-2015 in the USA (SEARCH Study)</a:t>
          </a:r>
        </a:p>
      </dsp:txBody>
      <dsp:txXfrm>
        <a:off x="2799886" y="620"/>
        <a:ext cx="2526834" cy="1516100"/>
      </dsp:txXfrm>
    </dsp:sp>
    <dsp:sp modelId="{93DB1F19-ED39-4765-8BA7-645B8B6FA5ED}">
      <dsp:nvSpPr>
        <dsp:cNvPr id="0" name=""/>
        <dsp:cNvSpPr/>
      </dsp:nvSpPr>
      <dsp:spPr>
        <a:xfrm>
          <a:off x="5579404" y="620"/>
          <a:ext cx="2526834" cy="15161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Racial</a:t>
          </a:r>
          <a:r>
            <a:rPr lang="en-US" sz="1500" kern="1200" baseline="0" dirty="0"/>
            <a:t> disparities deepen with greater proportion of POC being diagnosed with T2D</a:t>
          </a:r>
          <a:endParaRPr lang="en-US" sz="1500" kern="1200" dirty="0"/>
        </a:p>
      </dsp:txBody>
      <dsp:txXfrm>
        <a:off x="5579404" y="620"/>
        <a:ext cx="2526834" cy="1516100"/>
      </dsp:txXfrm>
    </dsp:sp>
    <dsp:sp modelId="{E68B7A6E-C13B-47C0-918B-1AB2D9B795F0}">
      <dsp:nvSpPr>
        <dsp:cNvPr id="0" name=""/>
        <dsp:cNvSpPr/>
      </dsp:nvSpPr>
      <dsp:spPr>
        <a:xfrm>
          <a:off x="8358921" y="620"/>
          <a:ext cx="2526834" cy="1516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Kids often present “sicker” to the ER with ketones, pancreatitis, and metabolic decompensation</a:t>
          </a:r>
        </a:p>
      </dsp:txBody>
      <dsp:txXfrm>
        <a:off x="8358921" y="620"/>
        <a:ext cx="2526834" cy="1516100"/>
      </dsp:txXfrm>
    </dsp:sp>
    <dsp:sp modelId="{8C5460AD-CAFC-47F9-A784-481E35FE9AE3}">
      <dsp:nvSpPr>
        <dsp:cNvPr id="0" name=""/>
        <dsp:cNvSpPr/>
      </dsp:nvSpPr>
      <dsp:spPr>
        <a:xfrm>
          <a:off x="2799886" y="1769404"/>
          <a:ext cx="2526834" cy="15161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77%</a:t>
          </a:r>
          <a:r>
            <a:rPr lang="en-US" sz="1500" kern="1200" baseline="0" dirty="0"/>
            <a:t> increase in diagnosis of T2D in youth between 8-21 years old from the 2 years pre-pandemic to the first year of the pandemic (Johns Hopkins University School of Medicine)</a:t>
          </a:r>
          <a:endParaRPr lang="en-US" sz="1500" kern="1200" dirty="0"/>
        </a:p>
      </dsp:txBody>
      <dsp:txXfrm>
        <a:off x="2799886" y="1769404"/>
        <a:ext cx="2526834" cy="1516100"/>
      </dsp:txXfrm>
    </dsp:sp>
    <dsp:sp modelId="{D913127E-FAD5-42B8-8961-F8386F699B97}">
      <dsp:nvSpPr>
        <dsp:cNvPr id="0" name=""/>
        <dsp:cNvSpPr/>
      </dsp:nvSpPr>
      <dsp:spPr>
        <a:xfrm>
          <a:off x="5579404" y="1769404"/>
          <a:ext cx="2526834" cy="151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Expanding treatment options in the last year (metformin, insulin, GLP-1 agonist) in addition to lifestyle modification</a:t>
          </a:r>
        </a:p>
      </dsp:txBody>
      <dsp:txXfrm>
        <a:off x="5579404" y="1769404"/>
        <a:ext cx="2526834" cy="1516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2541A-6CF5-442B-80D8-BA4E0BD489C6}">
      <dsp:nvSpPr>
        <dsp:cNvPr id="0" name=""/>
        <dsp:cNvSpPr/>
      </dsp:nvSpPr>
      <dsp:spPr>
        <a:xfrm>
          <a:off x="20369" y="620"/>
          <a:ext cx="2526834" cy="151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Nutrition focus shifting recommendations to improve insulin resistance with plant based/low fat diet versus overt carbohydrate restriction</a:t>
          </a:r>
        </a:p>
      </dsp:txBody>
      <dsp:txXfrm>
        <a:off x="20369" y="620"/>
        <a:ext cx="2526834" cy="1516100"/>
      </dsp:txXfrm>
    </dsp:sp>
    <dsp:sp modelId="{D3DA5E2E-7C80-4DEC-BBA8-1CF67CABA949}">
      <dsp:nvSpPr>
        <dsp:cNvPr id="0" name=""/>
        <dsp:cNvSpPr/>
      </dsp:nvSpPr>
      <dsp:spPr>
        <a:xfrm>
          <a:off x="2799886" y="620"/>
          <a:ext cx="2526834" cy="15161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Diagnosis during puberty increases insulin resistance</a:t>
          </a:r>
        </a:p>
      </dsp:txBody>
      <dsp:txXfrm>
        <a:off x="2799886" y="620"/>
        <a:ext cx="2526834" cy="1516100"/>
      </dsp:txXfrm>
    </dsp:sp>
    <dsp:sp modelId="{9605C335-581E-4911-B3A2-542433153EC4}">
      <dsp:nvSpPr>
        <dsp:cNvPr id="0" name=""/>
        <dsp:cNvSpPr/>
      </dsp:nvSpPr>
      <dsp:spPr>
        <a:xfrm>
          <a:off x="5579404" y="620"/>
          <a:ext cx="2526834" cy="15161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More rapid decline in beta cell function with accelerated progression of complications than adults with T2D (TODAY study)</a:t>
          </a:r>
        </a:p>
      </dsp:txBody>
      <dsp:txXfrm>
        <a:off x="5579404" y="620"/>
        <a:ext cx="2526834" cy="1516100"/>
      </dsp:txXfrm>
    </dsp:sp>
    <dsp:sp modelId="{76C72AD4-17BE-4644-8567-B288E6FD3668}">
      <dsp:nvSpPr>
        <dsp:cNvPr id="0" name=""/>
        <dsp:cNvSpPr/>
      </dsp:nvSpPr>
      <dsp:spPr>
        <a:xfrm>
          <a:off x="8358921" y="620"/>
          <a:ext cx="2526834" cy="1516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Pediatric T2D is associated with higher rates of complications than T1D (SEARCH study)</a:t>
          </a:r>
        </a:p>
      </dsp:txBody>
      <dsp:txXfrm>
        <a:off x="8358921" y="620"/>
        <a:ext cx="2526834" cy="1516100"/>
      </dsp:txXfrm>
    </dsp:sp>
    <dsp:sp modelId="{FBF5CDF5-393F-4BC4-AFD2-7BBD77A05FB7}">
      <dsp:nvSpPr>
        <dsp:cNvPr id="0" name=""/>
        <dsp:cNvSpPr/>
      </dsp:nvSpPr>
      <dsp:spPr>
        <a:xfrm>
          <a:off x="1410127" y="1769404"/>
          <a:ext cx="2526834" cy="15161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60% prevalence of having any microvascular complication (retinopathy, peripheral neuropathy, nephropathy) within 13 years of diagnosis (TODAY study)</a:t>
          </a:r>
        </a:p>
      </dsp:txBody>
      <dsp:txXfrm>
        <a:off x="1410127" y="1769404"/>
        <a:ext cx="2526834" cy="1516100"/>
      </dsp:txXfrm>
    </dsp:sp>
    <dsp:sp modelId="{E1AEB7B5-6F9E-40A3-94F0-0C9E2FA91E24}">
      <dsp:nvSpPr>
        <dsp:cNvPr id="0" name=""/>
        <dsp:cNvSpPr/>
      </dsp:nvSpPr>
      <dsp:spPr>
        <a:xfrm>
          <a:off x="4189645" y="1769404"/>
          <a:ext cx="2526834" cy="151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Often perceived as the “better kind of diabetes to have” without a sense of family urgency to manage glucose levels</a:t>
          </a:r>
        </a:p>
      </dsp:txBody>
      <dsp:txXfrm>
        <a:off x="4189645" y="1769404"/>
        <a:ext cx="2526834" cy="1516100"/>
      </dsp:txXfrm>
    </dsp:sp>
    <dsp:sp modelId="{3C836E4E-42B3-4C42-9412-9BF5EB1D1369}">
      <dsp:nvSpPr>
        <dsp:cNvPr id="0" name=""/>
        <dsp:cNvSpPr/>
      </dsp:nvSpPr>
      <dsp:spPr>
        <a:xfrm>
          <a:off x="6969162" y="1769404"/>
          <a:ext cx="2526834" cy="15161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Delay in diagnosis/Missed diagnosis</a:t>
          </a:r>
        </a:p>
      </dsp:txBody>
      <dsp:txXfrm>
        <a:off x="6969162" y="1769404"/>
        <a:ext cx="2526834" cy="1516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E7560-8A4C-4382-A1C4-278B4F65E8B5}">
      <dsp:nvSpPr>
        <dsp:cNvPr id="0" name=""/>
        <dsp:cNvSpPr/>
      </dsp:nvSpPr>
      <dsp:spPr>
        <a:xfrm>
          <a:off x="3195" y="798333"/>
          <a:ext cx="2281339" cy="1448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01182-163A-4B69-BC37-4B0D17C0D1AF}">
      <dsp:nvSpPr>
        <dsp:cNvPr id="0" name=""/>
        <dsp:cNvSpPr/>
      </dsp:nvSpPr>
      <dsp:spPr>
        <a:xfrm>
          <a:off x="256677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Start</a:t>
          </a:r>
          <a:r>
            <a:rPr lang="en-US" sz="1500" kern="1200" dirty="0"/>
            <a:t> Metformin with A1c&lt;8.5% initially, asymptomatic</a:t>
          </a:r>
        </a:p>
      </dsp:txBody>
      <dsp:txXfrm>
        <a:off x="299107" y="1081571"/>
        <a:ext cx="2196479" cy="1363790"/>
      </dsp:txXfrm>
    </dsp:sp>
    <dsp:sp modelId="{22517D25-BDD7-4BEC-8E90-1EDB82B8DB6F}">
      <dsp:nvSpPr>
        <dsp:cNvPr id="0" name=""/>
        <dsp:cNvSpPr/>
      </dsp:nvSpPr>
      <dsp:spPr>
        <a:xfrm>
          <a:off x="2791499" y="798333"/>
          <a:ext cx="2281339" cy="1448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69C00-0C4A-4633-BDE6-736CC2BAF22D}">
      <dsp:nvSpPr>
        <dsp:cNvPr id="0" name=""/>
        <dsp:cNvSpPr/>
      </dsp:nvSpPr>
      <dsp:spPr>
        <a:xfrm>
          <a:off x="3044981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Start</a:t>
          </a:r>
          <a:r>
            <a:rPr lang="en-US" sz="1500" kern="1200" dirty="0"/>
            <a:t> basal insulin and metformin with A1c&gt;8.5% initially with symptoms</a:t>
          </a:r>
        </a:p>
      </dsp:txBody>
      <dsp:txXfrm>
        <a:off x="3087411" y="1081571"/>
        <a:ext cx="2196479" cy="1363790"/>
      </dsp:txXfrm>
    </dsp:sp>
    <dsp:sp modelId="{0BD48539-0070-43E0-A57F-0AF445FF8764}">
      <dsp:nvSpPr>
        <dsp:cNvPr id="0" name=""/>
        <dsp:cNvSpPr/>
      </dsp:nvSpPr>
      <dsp:spPr>
        <a:xfrm>
          <a:off x="5579803" y="798333"/>
          <a:ext cx="2281339" cy="1448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14C33-FD4F-4302-BB3F-5557BF705BC9}">
      <dsp:nvSpPr>
        <dsp:cNvPr id="0" name=""/>
        <dsp:cNvSpPr/>
      </dsp:nvSpPr>
      <dsp:spPr>
        <a:xfrm>
          <a:off x="5833285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unable to get A1c&lt;7%, start GLP-1 in children &gt;10 years old</a:t>
          </a:r>
        </a:p>
      </dsp:txBody>
      <dsp:txXfrm>
        <a:off x="5875715" y="1081571"/>
        <a:ext cx="2196479" cy="1363790"/>
      </dsp:txXfrm>
    </dsp:sp>
    <dsp:sp modelId="{23C3DE8E-FB33-4DC7-B7A9-D5AF12497088}">
      <dsp:nvSpPr>
        <dsp:cNvPr id="0" name=""/>
        <dsp:cNvSpPr/>
      </dsp:nvSpPr>
      <dsp:spPr>
        <a:xfrm>
          <a:off x="8368107" y="798333"/>
          <a:ext cx="2281339" cy="1448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8E1C1-45FA-46D8-9E41-158D817EB703}">
      <dsp:nvSpPr>
        <dsp:cNvPr id="0" name=""/>
        <dsp:cNvSpPr/>
      </dsp:nvSpPr>
      <dsp:spPr>
        <a:xfrm>
          <a:off x="8621590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unable to get A1c&lt;7% with Metformin, basal insulin and GLP-1, consider prandial insulin, either multiple daily injections/pump</a:t>
          </a:r>
        </a:p>
      </dsp:txBody>
      <dsp:txXfrm>
        <a:off x="8664020" y="1081571"/>
        <a:ext cx="2196479" cy="13637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77BA1-0BBA-422D-967F-BE857D0D6CFC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081B2-0638-4DD8-BD0A-173E9581F671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2B18B-6C5D-4C8E-A7A2-0B7C5DCD5859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need to better understand the pathophysiology of pediatric T2D so that we can develop better screening to identify high risk youth and focus on prevention…research, research, research and </a:t>
          </a:r>
          <a:r>
            <a:rPr lang="en-US" sz="2000" i="1" kern="1200" dirty="0"/>
            <a:t>fast</a:t>
          </a:r>
          <a:r>
            <a:rPr lang="en-US" sz="2000" kern="1200" dirty="0"/>
            <a:t>!</a:t>
          </a:r>
        </a:p>
      </dsp:txBody>
      <dsp:txXfrm>
        <a:off x="1418391" y="665190"/>
        <a:ext cx="8199741" cy="1228044"/>
      </dsp:txXfrm>
    </dsp:sp>
    <dsp:sp modelId="{B9FA19EE-0421-4168-9D8E-5288D17583BC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3C6CB-3716-4B62-A249-197675294E7B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9B5CD-4E25-43CE-81D7-36DAA393CF07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 need focused efforts from the government, private sector, public health specialists and clinicians to work together at all levels</a:t>
          </a:r>
        </a:p>
      </dsp:txBody>
      <dsp:txXfrm>
        <a:off x="1418391" y="2200246"/>
        <a:ext cx="8199741" cy="12280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C497B-9EDE-4645-9FF5-616B4057FB1F}">
      <dsp:nvSpPr>
        <dsp:cNvPr id="0" name=""/>
        <dsp:cNvSpPr/>
      </dsp:nvSpPr>
      <dsp:spPr>
        <a:xfrm>
          <a:off x="0" y="2632"/>
          <a:ext cx="6692813" cy="15977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baseline="0" dirty="0"/>
            <a:t>“Numerous studies show that children and adults living with obesity are treated unequally because of their size at school, work, in interpersonal relationships and within healthcare system.”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1" kern="1200" baseline="0" dirty="0"/>
            <a:t> </a:t>
          </a:r>
          <a:r>
            <a:rPr lang="en-US" sz="1000" b="0" i="1" kern="1200" baseline="0" dirty="0" err="1"/>
            <a:t>Puhl</a:t>
          </a:r>
          <a:r>
            <a:rPr lang="en-US" sz="1000" b="0" i="1" kern="1200" baseline="0" dirty="0"/>
            <a:t> RM, Heuer CA. The stigma of obesity; a review and update. Obesity (Silver Spring). 2009;17 (5):941-64. doi:10.1038/oby.2008.636.</a:t>
          </a:r>
          <a:endParaRPr lang="en-US" sz="1000" kern="1200" dirty="0"/>
        </a:p>
      </dsp:txBody>
      <dsp:txXfrm>
        <a:off x="77997" y="80629"/>
        <a:ext cx="6536819" cy="1441787"/>
      </dsp:txXfrm>
    </dsp:sp>
    <dsp:sp modelId="{5A9E1D3A-64D2-4FB8-8135-12B92522521C}">
      <dsp:nvSpPr>
        <dsp:cNvPr id="0" name=""/>
        <dsp:cNvSpPr/>
      </dsp:nvSpPr>
      <dsp:spPr>
        <a:xfrm>
          <a:off x="0" y="1612704"/>
          <a:ext cx="6692813" cy="1597781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/>
            <a:t>“Although more research is needed on root causes of weight bias, one of the casual explanations for having weight-biased attitudes is holding the belief that obesity is “controllable” by the individual.”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baseline="0" dirty="0"/>
            <a:t>Crandall R, </a:t>
          </a:r>
          <a:r>
            <a:rPr lang="en-US" sz="1000" b="0" i="0" kern="1200" baseline="0" dirty="0" err="1"/>
            <a:t>Reser</a:t>
          </a:r>
          <a:r>
            <a:rPr lang="en-US" sz="1000" b="0" i="0" kern="1200" baseline="0" dirty="0"/>
            <a:t>. A. Attributions and weight based prejudice. In: Brownell K, </a:t>
          </a:r>
          <a:r>
            <a:rPr lang="en-US" sz="1000" b="0" i="0" kern="1200" baseline="0" dirty="0" err="1"/>
            <a:t>Puhl</a:t>
          </a:r>
          <a:r>
            <a:rPr lang="en-US" sz="1000" b="0" i="0" kern="1200" baseline="0" dirty="0"/>
            <a:t> R, Schwartz M, Rudd L, editors. Weight bias: nature, consequences and remedies. New York: Guilford Press; 2005.</a:t>
          </a:r>
          <a:endParaRPr lang="en-US" sz="2100" kern="1200" dirty="0"/>
        </a:p>
      </dsp:txBody>
      <dsp:txXfrm>
        <a:off x="77997" y="1690701"/>
        <a:ext cx="6536819" cy="1441787"/>
      </dsp:txXfrm>
    </dsp:sp>
    <dsp:sp modelId="{0E2486F7-2682-4CBF-A7B7-02556AB619E0}">
      <dsp:nvSpPr>
        <dsp:cNvPr id="0" name=""/>
        <dsp:cNvSpPr/>
      </dsp:nvSpPr>
      <dsp:spPr>
        <a:xfrm>
          <a:off x="0" y="3222776"/>
          <a:ext cx="6692813" cy="1597781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/>
            <a:t>“Several national organizations have recognized obesity as a chronic disease supported by research evidence that there is a genetic basis an complexity of obesity that lies beyond individual.”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Pollack A A.M.A. Recognizes obesity as a disease. 2015 [Internet Retrieved March 2, 2016: http://www.nytimes.com/2013/06/19/business/ama-recognizes -obesity-as-a-disease.html.</a:t>
          </a:r>
          <a:endParaRPr lang="en-US" sz="1000" kern="1200" dirty="0"/>
        </a:p>
      </dsp:txBody>
      <dsp:txXfrm>
        <a:off x="77997" y="3300773"/>
        <a:ext cx="6536819" cy="1441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88E7F4C-AB29-481A-BE0F-7264FB06326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3A6DEA6-0EAF-4EDF-91E4-6AEBC42B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1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76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-GLP-1 work to enhance insulin release and reduce glucagon release, cause reduced appetite and delayed glucose absorption due to slower gastric emptying</a:t>
            </a:r>
          </a:p>
          <a:p>
            <a:r>
              <a:rPr lang="en-US" dirty="0"/>
              <a:t>-Metformin decreases the amount of blood sugar that the liver produces and that the stomach or intestines absorb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5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-promote healthy nutritional and agricultural policies</a:t>
            </a:r>
          </a:p>
          <a:p>
            <a:r>
              <a:rPr lang="en-US" dirty="0"/>
              <a:t>-implement modifications in our environment that encourage physical activity</a:t>
            </a:r>
          </a:p>
          <a:p>
            <a:r>
              <a:rPr lang="en-US" dirty="0"/>
              <a:t>-prevention strategies need to be affordable and accessible to our most high risk and vulnerable populations and deployed at the community level with the help of the public health sector </a:t>
            </a:r>
          </a:p>
          <a:p>
            <a:r>
              <a:rPr lang="en-US" dirty="0"/>
              <a:t>-clinicians involved in screening and identifying high risk youth and connecting to intervention programs (not many of these currently exist!)</a:t>
            </a:r>
          </a:p>
          <a:p>
            <a:r>
              <a:rPr lang="en-US" dirty="0"/>
              <a:t>***a concerted effort across all of these sectors is necessary to develop and test cost-effective community level interventions that not only meet individual needs, but also ensure that they are effective/sustainable and easily accessible to our most vulnerable population over the long term***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7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1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38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9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4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-Diagnostic criteria is currently the same as for adults, but there are limitations and more research is needed to develop pediatric specific screening and diagnostic criteria</a:t>
            </a:r>
          </a:p>
          <a:p>
            <a:r>
              <a:rPr lang="en-US" dirty="0"/>
              <a:t>-”Social determinants of Health” (conditions and environment into which we are born/live/work/play) are drivers of chronic metabolic conditions (income, education, housing/neighborhood, access to nutritious food, access to health care) are central to development of T2D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61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2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6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3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-SEARCH study (population based study that surveilled physician diagnosed diabetes in Washington, South Carolina, Ohio, Colorado, and California, plus select American Indian reservations, from 2000-2020)</a:t>
            </a:r>
          </a:p>
          <a:p>
            <a:r>
              <a:rPr lang="en-US" dirty="0"/>
              <a:t>-APC = annual percent change</a:t>
            </a:r>
          </a:p>
          <a:p>
            <a:r>
              <a:rPr lang="en-US" dirty="0"/>
              <a:t>-Based researchers project a fourfold increase in prevalence of pediatric T2D in the USA by 2050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4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-TODAY study (Treatment Options for T2D in Adolescents and Youth) = a US clinical trial assessing treatment efficacy among youth with recently diagnosed T2D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6DEA6-0EAF-4EDF-91E4-6AEBC42B3D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3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918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46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2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FF15-B865-AF4C-9F95-1B7906BC7AE4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5FE43-D2D5-3978-40CD-163B5C84C561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0663D-A5E7-3426-33A8-74038E35EAB1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8FCEFA-7EBF-43AC-9103-038B38797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437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2"/>
          </a:xfrm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0C05A-55F6-1276-FDC6-20D863213976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F242F-CEB1-CE4C-68CC-53A36FCCAF8E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0ED49-9D04-3271-AC38-B499FDA51BDC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13074-2F06-4C40-91A1-1791BCAFB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75352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34C85-52D5-AEA3-B3A0-D5ADFD87527F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9148C-3CB8-DAE8-1FB0-CCD7B9FA9FD8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7504-53FF-DC0B-C402-FB1E6CA4F413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33A55C-B501-467E-9899-73BAA24D8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113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1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457CAB-F2BA-E0D4-8F83-C2A093BE4710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8B3981-4FA7-3577-DD73-38A0785A659F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3FCE76-88A6-589C-25BA-C505FD651768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E07383-8B59-4C9B-8311-91F5325B8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484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06714F-FD1F-5A54-0D8E-0095ED1B0ED8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1D13E3-D272-F9FE-96B6-5C41646F420D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C28DDD-6A64-C115-1B8F-6F2391243CAD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BC3EC5-49AD-4B27-B7B0-12651ECCF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4363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7E5E16-8B21-EAB5-CADA-864DEA3067C2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099987-61BD-21A9-354C-3C5D588F7497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983ECD-4109-5484-778E-74BD16590B42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110A1A-CD24-4215-B529-71968D73E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8672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4244FE-4B78-1F2D-FF9D-3D408E4A1C65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4BF0EF-8323-1D33-8243-2672FC2FE422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16DD59-35BE-8C2F-8A16-C75C6591E01B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AC13F8-DEA5-4A81-A3BB-8BBF1E641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8561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4A7AE6-2624-7AB4-B5CF-0B04B3245337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4FAB0D-4D6C-8550-6ED9-13FDD540693A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03292C-B5AE-A08F-F1AD-A0B0381C9AD7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46B3F0-776C-48C5-8E67-0DCFC9B8E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276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663361-016D-7177-EC38-ED3DB8E63FC3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95196B-A9F9-CBA4-45EF-2EEEE4880E0D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FEF3A-10FF-C615-D08D-EBAE5EA5E008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8D6919-5516-476E-8B17-A360C1320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60765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2"/>
          </a:xfrm>
        </p:spPr>
        <p:txBody>
          <a:bodyPr vert="eaVert"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AB4D5-A130-8E95-4FF7-04096AC48C8E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61C6-BA7D-36E9-A0C9-99BB7BB0B457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17F6-DD8F-B072-DDB7-275BD009EE66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E9CBCA-30CB-4790-81B7-9B0BD23B8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630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583CE-A9C6-18DA-2C15-4231834347BD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FEF2-E422-0BB9-4D30-954DA7EC27F6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C4745-BBC2-42F4-DA81-58F78352CF85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3607F-995E-4FAD-9E76-DB272CCBE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13901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31BC7C-8D8F-439E-565D-7B19B48DC19F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0A7939-7831-8C55-FE89-8D9A5E006AF8}"/>
              </a:ext>
            </a:extLst>
          </p:cNvPr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C8835C-6E97-8C1D-FDD6-D5A1FC61DBC5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8C11A0-85B3-4EE7-8883-C1C9D5804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730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4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4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5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3828-EC4E-4F3E-9EE0-16BF979F49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1EA08B-2F51-4F3E-AF91-DE3F0688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>
            <a:extLst>
              <a:ext uri="{FF2B5EF4-FFF2-40B4-BE49-F238E27FC236}">
                <a16:creationId xmlns:a16="http://schemas.microsoft.com/office/drawing/2014/main" id="{E4282436-FFAE-F828-3AD2-C011D8372E20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400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8D9E4C98-BFC8-66B8-C069-959E0767864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0AAA551-B0EA-6BDA-20D2-33B7FE7142D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Date Placeholder 3">
            <a:extLst>
              <a:ext uri="{FF2B5EF4-FFF2-40B4-BE49-F238E27FC236}">
                <a16:creationId xmlns:a16="http://schemas.microsoft.com/office/drawing/2014/main" id="{39D7324F-F82A-D65F-09D8-60374944B0E0}"/>
              </a:ext>
            </a:extLst>
          </p:cNvPr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sym typeface="Wingdings" charset="2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3078" name="Footer Placeholder 4">
            <a:extLst>
              <a:ext uri="{FF2B5EF4-FFF2-40B4-BE49-F238E27FC236}">
                <a16:creationId xmlns:a16="http://schemas.microsoft.com/office/drawing/2014/main" id="{9B3BEBC7-BBAB-434C-A589-753155F789D7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3079" name="Slide Number Placeholder 5">
            <a:extLst>
              <a:ext uri="{FF2B5EF4-FFF2-40B4-BE49-F238E27FC236}">
                <a16:creationId xmlns:a16="http://schemas.microsoft.com/office/drawing/2014/main" id="{038D975C-71CC-F6A5-971F-0F2070E83422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CC5414-47C5-44F6-A6C1-05D6BCBC8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70" r:id="rId7"/>
    <p:sldLayoutId id="2147484765" r:id="rId8"/>
    <p:sldLayoutId id="2147484766" r:id="rId9"/>
    <p:sldLayoutId id="2147484767" r:id="rId10"/>
    <p:sldLayoutId id="2147484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>
            <a:extLst>
              <a:ext uri="{FF2B5EF4-FFF2-40B4-BE49-F238E27FC236}">
                <a16:creationId xmlns:a16="http://schemas.microsoft.com/office/drawing/2014/main" id="{AA47BE8B-9D33-92F3-CEE9-11C7F109A21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00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8984F639-6032-80C0-214A-0DC2A98DE21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74D63868-9838-20B9-943E-3B041A79E23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Date Placeholder 3">
            <a:extLst>
              <a:ext uri="{FF2B5EF4-FFF2-40B4-BE49-F238E27FC236}">
                <a16:creationId xmlns:a16="http://schemas.microsoft.com/office/drawing/2014/main" id="{AEB1C732-1394-B9CD-DA1B-6E689CAF7E41}"/>
              </a:ext>
            </a:extLst>
          </p:cNvPr>
          <p:cNvSpPr>
            <a:spLocks noGrp="1" noChangeArrowheads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sym typeface="Wingdings" charset="2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/>
              <a:t>Date of download:  mm/dd/yyyy</a:t>
            </a:r>
          </a:p>
        </p:txBody>
      </p:sp>
      <p:sp>
        <p:nvSpPr>
          <p:cNvPr id="3078" name="Footer Placeholder 4">
            <a:extLst>
              <a:ext uri="{FF2B5EF4-FFF2-40B4-BE49-F238E27FC236}">
                <a16:creationId xmlns:a16="http://schemas.microsoft.com/office/drawing/2014/main" id="{06DC7C29-88A3-9260-8670-CA89F52DF2D4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7"/>
            </p:custDataLst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3079" name="Slide Number Placeholder 5">
            <a:extLst>
              <a:ext uri="{FF2B5EF4-FFF2-40B4-BE49-F238E27FC236}">
                <a16:creationId xmlns:a16="http://schemas.microsoft.com/office/drawing/2014/main" id="{E982AD0F-9875-3DCE-C355-544816F5319B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807C4C-581A-4FCB-9FCC-728831AD3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2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23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crm.org/health-topics/diabetes" TargetMode="External"/><Relationship Id="rId3" Type="http://schemas.openxmlformats.org/officeDocument/2006/relationships/hyperlink" Target="https://dor.org/10.2337/dc23-S014" TargetMode="External"/><Relationship Id="rId7" Type="http://schemas.openxmlformats.org/officeDocument/2006/relationships/hyperlink" Target="https://www.healthline.com/health-news/why-the-youngest-type-2-diabetes-patients-are-the-sickes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pkinsmedicine.org/news/newsroom/news-releases/significant-boost-in-rates-of-type-2-diabetes-among-children-during-covid-19-pandemic" TargetMode="External"/><Relationship Id="rId5" Type="http://schemas.openxmlformats.org/officeDocument/2006/relationships/hyperlink" Target="https://www.searchfordiabetes.org/dspHome.cfm" TargetMode="External"/><Relationship Id="rId10" Type="http://schemas.openxmlformats.org/officeDocument/2006/relationships/hyperlink" Target="https://doi.org/10.2337/dci22-0046" TargetMode="External"/><Relationship Id="rId4" Type="http://schemas.openxmlformats.org/officeDocument/2006/relationships/hyperlink" Target="https://today.bsc.gwu.edu/home" TargetMode="External"/><Relationship Id="rId9" Type="http://schemas.openxmlformats.org/officeDocument/2006/relationships/hyperlink" Target="http://www.masteringdiabetes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pcd/issues/2011/sep10_0281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28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B49D04E-CC54-D4B7-256C-A87E735CE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What we knew then and what we know now…..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817BE-9166-2319-19FD-D74512F2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Navigating the Ever Changing Landscape of Pediatric Type 2 Diabetes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7C4FB-A38A-7695-94E5-291A8B39245B}"/>
              </a:ext>
            </a:extLst>
          </p:cNvPr>
          <p:cNvSpPr txBox="1"/>
          <p:nvPr/>
        </p:nvSpPr>
        <p:spPr>
          <a:xfrm>
            <a:off x="8575589" y="6096000"/>
            <a:ext cx="3130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Geneva Foncannon RD, CDCES</a:t>
            </a:r>
          </a:p>
          <a:p>
            <a:r>
              <a:rPr lang="en-US" sz="1200" dirty="0"/>
              <a:t>Marisa Salas-Silva LCSW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8188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26657-BC5A-A0B7-A791-38B9BE803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Medical management initiated by endocrinologist following ADA Standards of Care </a:t>
            </a:r>
            <a:r>
              <a:rPr lang="en-US" sz="1600" dirty="0">
                <a:solidFill>
                  <a:schemeClr val="accent2"/>
                </a:solidFill>
              </a:rPr>
              <a:t>American Diabetes Association, 14. Children and adolescents: Standards of Care in Diabetes-2023. Diabetes Care 2023;46(Suppl. 1): S230-S253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Shared decision making between child, family and health care provider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Explore cultural belief systems together about food </a:t>
            </a:r>
            <a:r>
              <a:rPr lang="en-US" sz="1600" i="1" dirty="0"/>
              <a:t>and</a:t>
            </a:r>
            <a:r>
              <a:rPr lang="en-US" sz="1600" dirty="0"/>
              <a:t> medicine with consideration of access to food choices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Focus efforts on limiting </a:t>
            </a:r>
            <a:r>
              <a:rPr lang="en-US" sz="1600" b="1" u="sng" dirty="0"/>
              <a:t>processed </a:t>
            </a:r>
            <a:r>
              <a:rPr lang="en-US" sz="1600" dirty="0"/>
              <a:t>carbs/high fat foods and lean into whole food plant based choices to reduce insulin resistance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Find opportunities to be physically active most days of the week (goal &gt;60 minutes) also to include strength training 3 days/week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Screening for mental health concerns, BP, sleep apnea, kidney disease, hyperlipidemia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Multidisciplinary approach involving healthcare providers, teachers, daycare providers, community support and advocacy at every level to do better for our future generation…</a:t>
            </a:r>
            <a:r>
              <a:rPr lang="en-US" sz="1600" i="1" dirty="0"/>
              <a:t>it will take us all!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4BF53-0608-5D47-E483-C7155B02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Current Management of T2D in pediatrics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…working as a team together!</a:t>
            </a:r>
          </a:p>
        </p:txBody>
      </p:sp>
    </p:spTree>
    <p:extLst>
      <p:ext uri="{BB962C8B-B14F-4D97-AF65-F5344CB8AC3E}">
        <p14:creationId xmlns:p14="http://schemas.microsoft.com/office/powerpoint/2010/main" val="363049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id="{25DB258D-940D-589B-3BF7-D8616310B40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2888" y="6489701"/>
            <a:ext cx="9163051" cy="3857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2819" name="Date Placeholder 3">
            <a:extLst>
              <a:ext uri="{FF2B5EF4-FFF2-40B4-BE49-F238E27FC236}">
                <a16:creationId xmlns:a16="http://schemas.microsoft.com/office/drawing/2014/main" id="{425E5F16-550A-1F7C-1427-BDC81F6A9730}"/>
              </a:ext>
            </a:extLst>
          </p:cNvPr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6472238"/>
            <a:ext cx="2540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63500" rIns="127000" bIns="63500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FFFF"/>
                </a:solidFill>
                <a:latin typeface="Helvetica" panose="020B0604020202020204" pitchFamily="34" charset="0"/>
              </a:rPr>
              <a:t>Date of Download:  9/6/2023</a:t>
            </a:r>
          </a:p>
        </p:txBody>
      </p:sp>
      <p:sp>
        <p:nvSpPr>
          <p:cNvPr id="162820" name="Footer Placeholder 4">
            <a:extLst>
              <a:ext uri="{FF2B5EF4-FFF2-40B4-BE49-F238E27FC236}">
                <a16:creationId xmlns:a16="http://schemas.microsoft.com/office/drawing/2014/main" id="{056DD836-98F0-8C09-B666-7136EF6DF88C}"/>
              </a:ext>
            </a:extLst>
          </p:cNvPr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4629150" y="6470651"/>
            <a:ext cx="60388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6032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Copyright © 2023 American Diabetes Association. All rights reserved.</a:t>
            </a:r>
          </a:p>
        </p:txBody>
      </p:sp>
      <p:sp>
        <p:nvSpPr>
          <p:cNvPr id="162821" name="Text Placeholder 2">
            <a:extLst>
              <a:ext uri="{FF2B5EF4-FFF2-40B4-BE49-F238E27FC236}">
                <a16:creationId xmlns:a16="http://schemas.microsoft.com/office/drawing/2014/main" id="{B103D5BE-66D9-487A-5F1F-E2A839206B2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4001" y="119063"/>
            <a:ext cx="63674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rIns="137160" bIns="0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Helvetica" panose="020B0604020202020204" pitchFamily="34" charset="0"/>
              </a:rPr>
              <a:t>From: </a:t>
            </a:r>
            <a:r>
              <a:rPr lang="en-US" altLang="en-US" sz="1300" b="1">
                <a:latin typeface="Helvetica" panose="020B0604020202020204" pitchFamily="34" charset="0"/>
              </a:rPr>
              <a:t>14. Children and Adolescents: Standards of Care in Diabetes—2023 </a:t>
            </a:r>
          </a:p>
        </p:txBody>
      </p:sp>
      <p:sp>
        <p:nvSpPr>
          <p:cNvPr id="16390" name="Text Placeholder 2">
            <a:extLst>
              <a:ext uri="{FF2B5EF4-FFF2-40B4-BE49-F238E27FC236}">
                <a16:creationId xmlns:a16="http://schemas.microsoft.com/office/drawing/2014/main" id="{F56B3D36-F36C-5314-45FA-EB9B16B493D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1084263"/>
            <a:ext cx="9144000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10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sym typeface="Wingdings"/>
              </a:rPr>
              <a:t>Diabetes Care. 2022;46(Supplement_1):S230-S253. doi:10.2337/dc23-S014</a:t>
            </a:r>
          </a:p>
        </p:txBody>
      </p:sp>
      <p:sp>
        <p:nvSpPr>
          <p:cNvPr id="162823" name="Text Placeholder 2">
            <a:extLst>
              <a:ext uri="{FF2B5EF4-FFF2-40B4-BE49-F238E27FC236}">
                <a16:creationId xmlns:a16="http://schemas.microsoft.com/office/drawing/2014/main" id="{64A3BDE3-9DCC-EA78-E07D-2884E19D133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780088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100">
                <a:latin typeface="Helvetica" panose="020B0604020202020204" pitchFamily="34" charset="0"/>
              </a:rPr>
              <a:t>Management of new-onset diabetes in youth with overweight or obesity with clinical suspicion of type 2 diabetes. A1C 8.5% = 69 mmol/mol. Adapted from the ADA position statement “Evaluation and Management of Youth-Onset Type 2 Diabetes” (3). BGM, blood glucose monitoring; CGM, continuous glucose monitoring; DKA, diabetic ketoacidosis; HHNK, hyperosmolar hyperglycemic nonketotic syndrome; i.v., intravenous; MDI, multiple daily injections.
</a:t>
            </a:r>
          </a:p>
        </p:txBody>
      </p:sp>
      <p:sp>
        <p:nvSpPr>
          <p:cNvPr id="162824" name="TextBox 11">
            <a:extLst>
              <a:ext uri="{FF2B5EF4-FFF2-40B4-BE49-F238E27FC236}">
                <a16:creationId xmlns:a16="http://schemas.microsoft.com/office/drawing/2014/main" id="{ECE6C625-CFFD-35DA-C965-4941430F3500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0" y="5510213"/>
            <a:ext cx="91440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Helvetica" panose="020B0604020202020204" pitchFamily="34" charset="0"/>
              </a:rPr>
              <a:t>Figure Legend:</a:t>
            </a:r>
          </a:p>
        </p:txBody>
      </p:sp>
      <p:cxnSp>
        <p:nvCxnSpPr>
          <p:cNvPr id="162825" name="Straight Connector 13">
            <a:extLst>
              <a:ext uri="{FF2B5EF4-FFF2-40B4-BE49-F238E27FC236}">
                <a16:creationId xmlns:a16="http://schemas.microsoft.com/office/drawing/2014/main" id="{8741ADAE-8A82-C658-DCD8-8AB7ACB14842}"/>
              </a:ext>
            </a:extLst>
          </p:cNvPr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524000" y="958850"/>
            <a:ext cx="9144000" cy="0"/>
          </a:xfrm>
          <a:prstGeom prst="line">
            <a:avLst/>
          </a:prstGeom>
          <a:noFill/>
          <a:ln w="9525" algn="ctr">
            <a:solidFill>
              <a:srgbClr val="ECF0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62826" name="Picture 5" descr="American Diabetes Association">
            <a:extLst>
              <a:ext uri="{FF2B5EF4-FFF2-40B4-BE49-F238E27FC236}">
                <a16:creationId xmlns:a16="http://schemas.microsoft.com/office/drawing/2014/main" id="{8961BA63-0C32-BD26-C142-9F96113B4F67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92088"/>
            <a:ext cx="19986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7" name="New picture">
            <a:extLst>
              <a:ext uri="{FF2B5EF4-FFF2-40B4-BE49-F238E27FC236}">
                <a16:creationId xmlns:a16="http://schemas.microsoft.com/office/drawing/2014/main" id="{6F40FF5C-C04D-4CA6-EA49-1130B2AD83BD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83" y="1336677"/>
            <a:ext cx="5654565" cy="417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1939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28" name="Straight Connector 33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6D4229-F4BD-C71B-802E-37117D65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</a:rPr>
              <a:t>Medication algorithm, made easy-</a:t>
            </a:r>
            <a:r>
              <a:rPr lang="en-US" sz="4400" dirty="0" err="1">
                <a:solidFill>
                  <a:schemeClr val="bg1"/>
                </a:solidFill>
              </a:rPr>
              <a:t>ish</a:t>
            </a:r>
            <a:r>
              <a:rPr lang="en-US" sz="4400" dirty="0">
                <a:solidFill>
                  <a:schemeClr val="bg1"/>
                </a:solidFill>
              </a:rPr>
              <a:t>! </a:t>
            </a: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C9D71503-27D9-CC18-6AB2-9AACCD59F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751206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3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26657-BC5A-A0B7-A791-38B9BE803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Medical management initiated by endocrinologist following ADA Standards of Care </a:t>
            </a:r>
            <a:r>
              <a:rPr lang="en-US" sz="1200" dirty="0">
                <a:solidFill>
                  <a:schemeClr val="accent2"/>
                </a:solidFill>
              </a:rPr>
              <a:t>American Diabetes Association, 14. Children and adolescents: Standards of Care in Diabetes-2023. Diabetes Care 2023;46(Suppl. 1): S230-S253</a:t>
            </a:r>
          </a:p>
          <a:p>
            <a:pPr>
              <a:lnSpc>
                <a:spcPct val="90000"/>
              </a:lnSpc>
            </a:pPr>
            <a:r>
              <a:rPr lang="en-US" dirty="0"/>
              <a:t>Shared decision making between child, family and health care provider</a:t>
            </a:r>
          </a:p>
          <a:p>
            <a:pPr>
              <a:lnSpc>
                <a:spcPct val="90000"/>
              </a:lnSpc>
            </a:pPr>
            <a:r>
              <a:rPr lang="en-US" dirty="0"/>
              <a:t>Explore cultural belief systems together about food </a:t>
            </a:r>
            <a:r>
              <a:rPr lang="en-US" i="1" dirty="0"/>
              <a:t>and</a:t>
            </a:r>
            <a:r>
              <a:rPr lang="en-US" dirty="0"/>
              <a:t> medicine with consideration of access to </a:t>
            </a:r>
            <a:r>
              <a:rPr lang="en-US"/>
              <a:t>food choices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Focus efforts on limiting </a:t>
            </a:r>
            <a:r>
              <a:rPr lang="en-US" b="1" u="sng" dirty="0"/>
              <a:t>processed </a:t>
            </a:r>
            <a:r>
              <a:rPr lang="en-US" dirty="0"/>
              <a:t>carbs/high fat foods and lean into whole food plant based choices to reduce insulin resistance</a:t>
            </a:r>
          </a:p>
          <a:p>
            <a:pPr>
              <a:lnSpc>
                <a:spcPct val="90000"/>
              </a:lnSpc>
            </a:pPr>
            <a:r>
              <a:rPr lang="en-US" dirty="0"/>
              <a:t>Find opportunities to be physically active most days of the week (goal &gt;60 minutes) also to include strength training 3 days/week</a:t>
            </a:r>
          </a:p>
          <a:p>
            <a:pPr>
              <a:lnSpc>
                <a:spcPct val="90000"/>
              </a:lnSpc>
            </a:pPr>
            <a:r>
              <a:rPr lang="en-US" dirty="0"/>
              <a:t>Screening for mental health concerns, BP, sleep apnea, kidney disease, hyperlipidemia</a:t>
            </a:r>
          </a:p>
          <a:p>
            <a:pPr>
              <a:lnSpc>
                <a:spcPct val="90000"/>
              </a:lnSpc>
            </a:pPr>
            <a:r>
              <a:rPr lang="en-US" dirty="0"/>
              <a:t>Multidisciplinary approach involving healthcare providers, teachers, daycare providers, community support and advocacy at every level to do better for our future generation…</a:t>
            </a:r>
            <a:r>
              <a:rPr lang="en-US" i="1" dirty="0"/>
              <a:t>it will take us all!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4BF53-0608-5D47-E483-C7155B02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Current Management of T2D in pediatrics</a:t>
            </a:r>
            <a:br>
              <a:rPr lang="en-US">
                <a:solidFill>
                  <a:schemeClr val="bg1"/>
                </a:solidFill>
              </a:rPr>
            </a:br>
            <a:r>
              <a:rPr lang="en-US" i="1">
                <a:solidFill>
                  <a:schemeClr val="bg1"/>
                </a:solidFill>
              </a:rPr>
              <a:t>…working as a team together!</a:t>
            </a:r>
          </a:p>
        </p:txBody>
      </p:sp>
    </p:spTree>
    <p:extLst>
      <p:ext uri="{BB962C8B-B14F-4D97-AF65-F5344CB8AC3E}">
        <p14:creationId xmlns:p14="http://schemas.microsoft.com/office/powerpoint/2010/main" val="242540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77B237-0E13-096A-0BD7-F12F7448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Where do we go from here???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A5567CA-C9B6-2CE7-0612-FB69520BD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80810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22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29ADA-F5E6-327F-FF51-A28CD101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i="1" dirty="0"/>
              <a:t>Let’s do better together for our kids...our future depends on it!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A275227-237B-D2A8-5DAB-C517668D3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7089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41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34B8-7612-CA90-753C-9D1765E8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References/Resources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7586-E0FF-4CB8-9D59-8978EB794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Diabetes Care 2023;46(Suppl. 1):S230-S253 | </a:t>
            </a:r>
            <a:r>
              <a:rPr lang="en-US" dirty="0">
                <a:hlinkClick r:id="rId3"/>
              </a:rPr>
              <a:t>https://dor.org/10.2337/dc23-S014</a:t>
            </a:r>
            <a:endParaRPr lang="en-US" dirty="0"/>
          </a:p>
          <a:p>
            <a:r>
              <a:rPr lang="en-US" dirty="0">
                <a:hlinkClick r:id="rId4"/>
              </a:rPr>
              <a:t>https://today.bsc.gwu.edu/home</a:t>
            </a:r>
            <a:endParaRPr lang="en-US" dirty="0"/>
          </a:p>
          <a:p>
            <a:r>
              <a:rPr lang="en-US" dirty="0">
                <a:hlinkClick r:id="rId5"/>
              </a:rPr>
              <a:t>https://www.searchfordiabetes.org/dspHome.cfm</a:t>
            </a:r>
            <a:endParaRPr lang="en-US" dirty="0"/>
          </a:p>
          <a:p>
            <a:r>
              <a:rPr lang="en-US" dirty="0">
                <a:hlinkClick r:id="rId6"/>
              </a:rPr>
              <a:t>https://hopkinsmedicine.org/news/newsroom/news-releases/significant-boost-in-rates-of-type-2-diabetes-among-children-during-covid-19-pandemic</a:t>
            </a:r>
            <a:endParaRPr lang="en-US" dirty="0"/>
          </a:p>
          <a:p>
            <a:r>
              <a:rPr lang="en-US" dirty="0">
                <a:hlinkClick r:id="rId7"/>
              </a:rPr>
              <a:t>https://www.healthline.com/health-news/why-the-youngest-type-2-diabetes-patients-are-the-sickest</a:t>
            </a:r>
            <a:endParaRPr lang="en-US" dirty="0"/>
          </a:p>
          <a:p>
            <a:r>
              <a:rPr lang="en-US" dirty="0">
                <a:hlinkClick r:id="rId8"/>
              </a:rPr>
              <a:t>www.pcrm.org/health-topics/diabetes</a:t>
            </a:r>
            <a:endParaRPr lang="en-US" dirty="0"/>
          </a:p>
          <a:p>
            <a:r>
              <a:rPr lang="en-US" dirty="0">
                <a:hlinkClick r:id="rId9"/>
              </a:rPr>
              <a:t>www.masteringdiabetes.org</a:t>
            </a:r>
            <a:endParaRPr lang="en-US" dirty="0"/>
          </a:p>
          <a:p>
            <a:r>
              <a:rPr lang="en-US" b="0" i="0" dirty="0">
                <a:solidFill>
                  <a:srgbClr val="383636"/>
                </a:solidFill>
                <a:effectLst/>
                <a:latin typeface="Helvetica Neue"/>
              </a:rPr>
              <a:t>Wei </a:t>
            </a:r>
            <a:r>
              <a:rPr lang="en-US" b="0" i="0" dirty="0" err="1">
                <a:solidFill>
                  <a:srgbClr val="383636"/>
                </a:solidFill>
                <a:effectLst/>
                <a:latin typeface="Helvetica Neue"/>
              </a:rPr>
              <a:t>Perng</a:t>
            </a:r>
            <a:r>
              <a:rPr lang="en-US" b="0" i="0" dirty="0">
                <a:solidFill>
                  <a:srgbClr val="383636"/>
                </a:solidFill>
                <a:effectLst/>
                <a:latin typeface="Helvetica Neue"/>
              </a:rPr>
              <a:t>, Rebecca Conway, Elizabeth Mayer-Davis, Dana </a:t>
            </a:r>
            <a:r>
              <a:rPr lang="en-US" b="0" i="0" dirty="0" err="1">
                <a:solidFill>
                  <a:srgbClr val="383636"/>
                </a:solidFill>
                <a:effectLst/>
                <a:latin typeface="Helvetica Neue"/>
              </a:rPr>
              <a:t>Dabelea</a:t>
            </a:r>
            <a:r>
              <a:rPr lang="en-US" b="0" i="0" dirty="0">
                <a:solidFill>
                  <a:srgbClr val="383636"/>
                </a:solidFill>
                <a:effectLst/>
                <a:latin typeface="Helvetica Neue"/>
              </a:rPr>
              <a:t>; Youth-Onset Type 2 Diabetes: The Epidemiology of an Awakening Epidemic. </a:t>
            </a:r>
            <a:r>
              <a:rPr lang="en-US" b="0" i="1" dirty="0">
                <a:solidFill>
                  <a:srgbClr val="383636"/>
                </a:solidFill>
                <a:effectLst/>
                <a:latin typeface="Helvetica Neue"/>
              </a:rPr>
              <a:t>Diabetes Care</a:t>
            </a:r>
            <a:r>
              <a:rPr lang="en-US" b="0" i="0" dirty="0">
                <a:solidFill>
                  <a:srgbClr val="383636"/>
                </a:solidFill>
                <a:effectLst/>
                <a:latin typeface="Helvetica Neue"/>
              </a:rPr>
              <a:t> 1 March 2023; 46 (3): 490–499. </a:t>
            </a:r>
            <a:r>
              <a:rPr lang="en-US" b="0" i="0" u="none" strike="noStrike">
                <a:solidFill>
                  <a:srgbClr val="0F5DB9"/>
                </a:solidFill>
                <a:effectLst/>
                <a:latin typeface="Helvetica Neue"/>
                <a:hlinkClick r:id="rId10"/>
              </a:rPr>
              <a:t>https://doi.org/10.2337/dci22-0046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0ED304-5BE5-11CD-8425-D9E0B960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2" y="2404534"/>
            <a:ext cx="808378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Let’s Challenge Our Bias!</a:t>
            </a:r>
          </a:p>
        </p:txBody>
      </p:sp>
    </p:spTree>
    <p:extLst>
      <p:ext uri="{BB962C8B-B14F-4D97-AF65-F5344CB8AC3E}">
        <p14:creationId xmlns:p14="http://schemas.microsoft.com/office/powerpoint/2010/main" val="114168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06ACF-5EEF-E0D1-33FC-2CAFDE37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599"/>
            <a:ext cx="8596668" cy="922639"/>
          </a:xfrm>
        </p:spPr>
        <p:txBody>
          <a:bodyPr>
            <a:normAutofit fontScale="90000"/>
          </a:bodyPr>
          <a:lstStyle/>
          <a:p>
            <a:r>
              <a:rPr lang="en-US" dirty="0"/>
              <a:t>We all have bias….</a:t>
            </a:r>
            <a:br>
              <a:rPr lang="en-US" dirty="0"/>
            </a:br>
            <a:r>
              <a:rPr lang="en-US" dirty="0"/>
              <a:t>				even health care professionals </a:t>
            </a:r>
            <a:br>
              <a:rPr lang="en-US" dirty="0"/>
            </a:br>
            <a:r>
              <a:rPr lang="en-US" dirty="0"/>
              <a:t>			Let’s focus on </a:t>
            </a:r>
            <a:r>
              <a:rPr lang="en-US" u="sng" dirty="0"/>
              <a:t>weight bias</a:t>
            </a:r>
            <a:r>
              <a:rPr lang="en-US" dirty="0"/>
              <a:t>: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B5EE4-DE7E-BBCC-ECFB-28096C89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 Bias “is defined as negative weight related attitudes, beliefs, assumptions and judgements towards individuals who are overweight and obese.” Can be with both low and high weights.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research study completed a cross-sectional review of 41 studies to assess if there is a relationship between view held by healthcare professionals impacting patient provider relationship negatively. Findings indicated multiple health care professionals demonstrate implicit and/or explicit weight bias toward people living with overweight or obesity.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of the health care professionals listed include:</a:t>
            </a:r>
          </a:p>
          <a:p>
            <a:pPr lvl="5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doctors, nurses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dietitians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psychologists, physiotherapists, occupational therapist, speech pathologists, podiatrists, and exercise physiologists.</a:t>
            </a:r>
          </a:p>
          <a:p>
            <a:pPr lvl="4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00" dirty="0"/>
              <a:t>Washington RL. Childhood Obesity: issues of weight bias. Preventing Chronic disease. 2011. </a:t>
            </a:r>
            <a:r>
              <a:rPr lang="en-US" sz="1000" dirty="0">
                <a:hlinkClick r:id="rId3"/>
              </a:rPr>
              <a:t>http://www.cdc.gov/pcd/issues/2011/sep10_0281.htm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Russell-Mayhew S, </a:t>
            </a:r>
            <a:r>
              <a:rPr lang="en-US" sz="1000" dirty="0" err="1"/>
              <a:t>Ranson</a:t>
            </a:r>
            <a:r>
              <a:rPr lang="en-US" sz="1000" dirty="0"/>
              <a:t>, M. Von </a:t>
            </a:r>
            <a:r>
              <a:rPr lang="en-US" sz="1000" dirty="0" err="1"/>
              <a:t>Ranson</a:t>
            </a:r>
            <a:r>
              <a:rPr lang="en-US" sz="1000" dirty="0"/>
              <a:t> K, McLaren L, </a:t>
            </a:r>
            <a:r>
              <a:rPr lang="en-US" sz="1000" dirty="0" err="1"/>
              <a:t>Alberga</a:t>
            </a:r>
            <a:r>
              <a:rPr lang="en-US" sz="1000" dirty="0"/>
              <a:t>, A; Weight bias: a call to action. Journal of Eating Disorder 92016) 4:34 DOI 10.1186/s40337-016-0112-4</a:t>
            </a:r>
          </a:p>
          <a:p>
            <a:endParaRPr lang="en-US" sz="10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244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7A06CD88-6417-C5B1-0C9A-665E4D3DC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58232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165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F0B6-4D49-1A28-5157-02F90A0D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Progression of Type 2 Diabetes in Pediatrics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9DEB68-1998-9F01-A8E2-49B140C9E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2803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0B0348F-9D3B-7C05-5CCB-2D556AC0AC25}"/>
              </a:ext>
            </a:extLst>
          </p:cNvPr>
          <p:cNvSpPr txBox="1"/>
          <p:nvPr/>
        </p:nvSpPr>
        <p:spPr>
          <a:xfrm>
            <a:off x="2710249" y="2240692"/>
            <a:ext cx="186998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-A1c &lt;5.7</a:t>
            </a:r>
          </a:p>
          <a:p>
            <a:r>
              <a:rPr lang="en-US" sz="1400" dirty="0"/>
              <a:t>-FBG &lt; 100 mg/dl</a:t>
            </a:r>
          </a:p>
          <a:p>
            <a:r>
              <a:rPr lang="en-US" sz="1400" dirty="0"/>
              <a:t>-Sedentary lifestyle</a:t>
            </a:r>
          </a:p>
          <a:p>
            <a:r>
              <a:rPr lang="en-US" sz="1400" dirty="0"/>
              <a:t>-Family history of T2D or mom with GDM</a:t>
            </a:r>
          </a:p>
          <a:p>
            <a:r>
              <a:rPr lang="en-US" sz="1400" dirty="0"/>
              <a:t>-Where you live</a:t>
            </a:r>
          </a:p>
          <a:p>
            <a:r>
              <a:rPr lang="en-US" sz="1400" dirty="0"/>
              <a:t>-Access to healthy food</a:t>
            </a:r>
          </a:p>
          <a:p>
            <a:r>
              <a:rPr lang="en-US" sz="1400" dirty="0"/>
              <a:t>-African-American, Asian, Hispanic</a:t>
            </a:r>
          </a:p>
          <a:p>
            <a:r>
              <a:rPr lang="en-US" sz="1400" dirty="0"/>
              <a:t>-Female</a:t>
            </a:r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D581B-44B5-0712-1C3E-B52D331F57B2}"/>
              </a:ext>
            </a:extLst>
          </p:cNvPr>
          <p:cNvSpPr txBox="1"/>
          <p:nvPr/>
        </p:nvSpPr>
        <p:spPr>
          <a:xfrm>
            <a:off x="5552303" y="2240692"/>
            <a:ext cx="160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0992C-819E-37C5-E4EE-04B2AF6E1672}"/>
              </a:ext>
            </a:extLst>
          </p:cNvPr>
          <p:cNvSpPr txBox="1"/>
          <p:nvPr/>
        </p:nvSpPr>
        <p:spPr>
          <a:xfrm>
            <a:off x="5258486" y="2350758"/>
            <a:ext cx="2015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-A1c 5.7-6.4</a:t>
            </a:r>
          </a:p>
          <a:p>
            <a:r>
              <a:rPr lang="en-US" sz="1400" dirty="0"/>
              <a:t>-FBG 100-125 mg/dl</a:t>
            </a:r>
          </a:p>
          <a:p>
            <a:r>
              <a:rPr lang="en-US" sz="1400" dirty="0"/>
              <a:t>-Presence of Acanthosis Nigricans</a:t>
            </a:r>
          </a:p>
          <a:p>
            <a:r>
              <a:rPr lang="en-US" sz="1400" dirty="0"/>
              <a:t>-Continued increase in weight</a:t>
            </a:r>
          </a:p>
          <a:p>
            <a:r>
              <a:rPr lang="en-US" sz="1400" dirty="0"/>
              <a:t>-often goes undiagnosed and untreated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F0B4B-96FA-AB45-F747-0E860CBE4691}"/>
              </a:ext>
            </a:extLst>
          </p:cNvPr>
          <p:cNvSpPr txBox="1"/>
          <p:nvPr/>
        </p:nvSpPr>
        <p:spPr>
          <a:xfrm>
            <a:off x="8246076" y="2332912"/>
            <a:ext cx="161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-A1c 6.5 or &gt;</a:t>
            </a:r>
          </a:p>
          <a:p>
            <a:r>
              <a:rPr lang="en-US" sz="1400" dirty="0"/>
              <a:t>-FBG &gt;126 mg/dl</a:t>
            </a:r>
          </a:p>
          <a:p>
            <a:r>
              <a:rPr lang="en-US" sz="1400" dirty="0"/>
              <a:t>-Common comorbidities at time of diagnosis: hyperlipidemia, fatty liver, HTN, PCOS</a:t>
            </a:r>
          </a:p>
        </p:txBody>
      </p:sp>
    </p:spTree>
    <p:extLst>
      <p:ext uri="{BB962C8B-B14F-4D97-AF65-F5344CB8AC3E}">
        <p14:creationId xmlns:p14="http://schemas.microsoft.com/office/powerpoint/2010/main" val="138920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B44F-FA55-1D34-0B61-3155DC97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noticing…..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57B12-3CFE-F319-A3FA-DC1A8A89A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993557"/>
            <a:ext cx="4185623" cy="444843"/>
          </a:xfrm>
        </p:spPr>
        <p:txBody>
          <a:bodyPr/>
          <a:lstStyle/>
          <a:p>
            <a:r>
              <a:rPr lang="en-US" dirty="0"/>
              <a:t>Impact on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4BEE8-B8A8-EB6C-0445-4F45944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438400"/>
            <a:ext cx="4185623" cy="3809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less engaged during appointments and decreased use of healthcare services </a:t>
            </a:r>
            <a:endParaRPr lang="en-US" sz="1000" dirty="0"/>
          </a:p>
          <a:p>
            <a:r>
              <a:rPr lang="en-US" dirty="0"/>
              <a:t>cancellation of appointments if anticipated needing to be weighed </a:t>
            </a:r>
            <a:endParaRPr lang="en-US" sz="1000" dirty="0"/>
          </a:p>
          <a:p>
            <a:r>
              <a:rPr lang="en-US" dirty="0"/>
              <a:t>delaying examinations because of fears of judgement when needing to expose body </a:t>
            </a:r>
            <a:endParaRPr lang="en-US" sz="1000" dirty="0"/>
          </a:p>
          <a:p>
            <a:pPr marL="0" indent="0">
              <a:buNone/>
            </a:pPr>
            <a:r>
              <a:rPr lang="en-US" sz="800" dirty="0"/>
              <a:t>Tomiyama AJ, </a:t>
            </a:r>
            <a:r>
              <a:rPr lang="en-US" sz="800" dirty="0" err="1"/>
              <a:t>Carr</a:t>
            </a:r>
            <a:r>
              <a:rPr lang="en-US" sz="800" dirty="0"/>
              <a:t> D, </a:t>
            </a:r>
            <a:r>
              <a:rPr lang="en-US" sz="800" dirty="0" err="1"/>
              <a:t>Granberg</a:t>
            </a:r>
            <a:r>
              <a:rPr lang="en-US" sz="800" dirty="0"/>
              <a:t> EM, et al. How and why weight stigma drives the obesity ‘epidemic’ and harms health. BMC Med. 2018;16(1):123.doi.1186/s12916-018-1116-5</a:t>
            </a:r>
          </a:p>
          <a:p>
            <a:pPr marL="0" indent="0">
              <a:buNone/>
            </a:pPr>
            <a:r>
              <a:rPr lang="en-US" sz="800" dirty="0"/>
              <a:t>Wu YK, Berry DC. Impact of weight stigma on physiological and psychological health outcomes for overweight and obese adults: a systematic review. J Adv </a:t>
            </a:r>
            <a:r>
              <a:rPr lang="en-US" sz="800" dirty="0" err="1"/>
              <a:t>Nurs</a:t>
            </a:r>
            <a:r>
              <a:rPr lang="en-US" sz="800" dirty="0"/>
              <a:t>. 2018;74(5):1030-1042</a:t>
            </a:r>
          </a:p>
          <a:p>
            <a:pPr marL="0" indent="0">
              <a:buNone/>
            </a:pPr>
            <a:r>
              <a:rPr lang="en-US" sz="800" dirty="0" err="1"/>
              <a:t>Padadopoulos</a:t>
            </a:r>
            <a:r>
              <a:rPr lang="en-US" sz="800" dirty="0"/>
              <a:t> S, Brennan L. Correlates of weight stigma in adults with overweight and obesity; a systematic literature review. Obesity (Silver Spring). 2015;23(9)1743-1760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E6330-CFF2-5423-F364-71F7E9AD8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Observations in PENS Clinic regarding weight bias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6080C-BD6F-CD99-28FE-294CEF437E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wanting to dress down for physical education</a:t>
            </a:r>
          </a:p>
          <a:p>
            <a:r>
              <a:rPr lang="en-US" dirty="0"/>
              <a:t>Hesitant for physical education as might not be as active as peers</a:t>
            </a:r>
          </a:p>
          <a:p>
            <a:r>
              <a:rPr lang="en-US" dirty="0"/>
              <a:t>Self conscious of where to give injections</a:t>
            </a:r>
          </a:p>
          <a:p>
            <a:r>
              <a:rPr lang="en-US" dirty="0"/>
              <a:t>Shame around diagnosis and telling friends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73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F1EE2-3B02-5BDE-CB14-BDFB18C3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pPr lvl="0"/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Adverse Health Consequences: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" i="1" dirty="0" err="1"/>
              <a:t>P</a:t>
            </a:r>
            <a:r>
              <a:rPr lang="en-US" sz="800" b="0" i="1" baseline="0" dirty="0" err="1"/>
              <a:t>uhl</a:t>
            </a:r>
            <a:r>
              <a:rPr lang="en-US" sz="800" b="0" i="1" baseline="0" dirty="0"/>
              <a:t> RM, Heuer CA. The stigma of obesity; a review and update. Obesity (Silver Spring). 2009;17 (5):941-64. doi:10.1038/oby.2008.636.</a:t>
            </a:r>
            <a:br>
              <a:rPr lang="en-US" sz="800" b="0" i="1" baseline="0" dirty="0"/>
            </a:br>
            <a:br>
              <a:rPr lang="en-US" sz="800" dirty="0"/>
            </a:br>
            <a:r>
              <a:rPr lang="en-US" sz="800" dirty="0"/>
              <a:t>Pearl RL, White MA, </a:t>
            </a:r>
            <a:r>
              <a:rPr lang="en-US" sz="800" dirty="0" err="1"/>
              <a:t>Grilo</a:t>
            </a:r>
            <a:r>
              <a:rPr lang="en-US" sz="800" dirty="0"/>
              <a:t> CM. Weight bias internalization, depression and self-reported health among overweigh binge eating disorder patient. Obesity (Silver Spring). 2014;22 (5): E142-8, doi:10.1002/oby.20617.</a:t>
            </a:r>
            <a:br>
              <a:rPr lang="en-US" sz="800" dirty="0"/>
            </a:br>
            <a:br>
              <a:rPr lang="en-US" sz="800" dirty="0"/>
            </a:br>
            <a:r>
              <a:rPr lang="en-US" sz="800" dirty="0"/>
              <a:t>Pearl RH, White MA, </a:t>
            </a:r>
            <a:r>
              <a:rPr lang="en-US" sz="800" dirty="0" err="1"/>
              <a:t>Grilo</a:t>
            </a:r>
            <a:r>
              <a:rPr lang="en-US" sz="800" dirty="0"/>
              <a:t> CM. Overevaluation of shape and weigh as a mediator between self-esteem and weight bias internalization among patient’s with binge eating disorder. Eat </a:t>
            </a:r>
            <a:r>
              <a:rPr lang="en-US" sz="800" dirty="0" err="1"/>
              <a:t>Behav</a:t>
            </a:r>
            <a:r>
              <a:rPr lang="en-US" sz="800" dirty="0"/>
              <a:t>. 2014; 1592):259-61</a:t>
            </a:r>
            <a:r>
              <a:rPr lang="en-US" sz="1000" dirty="0"/>
              <a:t>. </a:t>
            </a:r>
            <a:r>
              <a:rPr lang="en-US" sz="800" dirty="0"/>
              <a:t>doi;10.1016/jeatbeh.2014.03.005.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A614-7B03-5E12-A0B5-AAC7C325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Anxiety</a:t>
            </a:r>
          </a:p>
          <a:p>
            <a:r>
              <a:rPr lang="en-US" dirty="0">
                <a:solidFill>
                  <a:srgbClr val="FFFFFF"/>
                </a:solidFill>
              </a:rPr>
              <a:t>Stress</a:t>
            </a:r>
          </a:p>
          <a:p>
            <a:r>
              <a:rPr lang="en-US" dirty="0">
                <a:solidFill>
                  <a:srgbClr val="FFFFFF"/>
                </a:solidFill>
              </a:rPr>
              <a:t>Depression</a:t>
            </a:r>
          </a:p>
          <a:p>
            <a:r>
              <a:rPr lang="en-US" dirty="0">
                <a:solidFill>
                  <a:srgbClr val="FFFFFF"/>
                </a:solidFill>
              </a:rPr>
              <a:t>Low self-esteem</a:t>
            </a:r>
          </a:p>
          <a:p>
            <a:r>
              <a:rPr lang="en-US" dirty="0">
                <a:solidFill>
                  <a:srgbClr val="FFFFFF"/>
                </a:solidFill>
              </a:rPr>
              <a:t>Body Image Issues</a:t>
            </a:r>
          </a:p>
          <a:p>
            <a:r>
              <a:rPr lang="en-US" dirty="0">
                <a:solidFill>
                  <a:srgbClr val="FFFFFF"/>
                </a:solidFill>
              </a:rPr>
              <a:t>Consequences more associated with stigma versus the weight itself</a:t>
            </a:r>
          </a:p>
          <a:p>
            <a:r>
              <a:rPr lang="en-US" dirty="0">
                <a:solidFill>
                  <a:srgbClr val="FFFFFF"/>
                </a:solidFill>
              </a:rPr>
              <a:t>Eating disorders</a:t>
            </a:r>
          </a:p>
        </p:txBody>
      </p:sp>
    </p:spTree>
    <p:extLst>
      <p:ext uri="{BB962C8B-B14F-4D97-AF65-F5344CB8AC3E}">
        <p14:creationId xmlns:p14="http://schemas.microsoft.com/office/powerpoint/2010/main" val="1175198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4BC18-4F1D-B071-8BB8-954B707F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Trauma Informed Care</a:t>
            </a:r>
            <a:br>
              <a:rPr lang="en-US" sz="2300"/>
            </a:br>
            <a:r>
              <a:rPr lang="en-US" sz="2300"/>
              <a:t>			Trauma comes in many forms…including medical</a:t>
            </a:r>
            <a:br>
              <a:rPr lang="en-US" sz="2300"/>
            </a:br>
            <a:endParaRPr lang="en-US" sz="230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040569-BD4C-E99A-8C1B-9AF0721A1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56274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326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1657-F5BD-6152-DF39-35044CF4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Trauma Informed care is defined as practices that promote a culture of safety, empowerment, and healing </a:t>
            </a:r>
            <a:endParaRPr lang="en-US" sz="1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B78DD2-3A8B-2D00-E205-0D246DC4D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99258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305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FB13A0-FD58-AE32-6CD5-B2F0DC48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Practical Interventions: Translating Research Into Practice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</a:rPr>
              <a:t>Biber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 and Ella. Journal of Health Psychology 24,14 (2019):2060-2071</a:t>
            </a:r>
            <a:br>
              <a:rPr lang="en-US" sz="1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Speight, et al. Diabetes Res Clin </a:t>
            </a: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</a:rPr>
              <a:t>Pract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. 2012;97 93); 425-431</a:t>
            </a:r>
            <a:br>
              <a:rPr lang="en-US" sz="1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</a:rPr>
              <a:t>Thomasian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, B 92021); How to Success with Person-Centered Coaching https://diabetes.net/how-to-succeed-with-person-centered-coaching/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Content Placeholder 9">
            <a:extLst>
              <a:ext uri="{FF2B5EF4-FFF2-40B4-BE49-F238E27FC236}">
                <a16:creationId xmlns:a16="http://schemas.microsoft.com/office/drawing/2014/main" id="{62AABE53-7166-DDB7-5035-695D05477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78950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727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2795F-94DA-1809-8384-063B7E601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595" y="1131994"/>
            <a:ext cx="8160686" cy="4590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D792C-6E8A-F9AF-C278-3EABF0537309}"/>
              </a:ext>
            </a:extLst>
          </p:cNvPr>
          <p:cNvSpPr txBox="1"/>
          <p:nvPr/>
        </p:nvSpPr>
        <p:spPr>
          <a:xfrm>
            <a:off x="4185043" y="573763"/>
            <a:ext cx="314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Acanthosis Nigricans</a:t>
            </a:r>
          </a:p>
        </p:txBody>
      </p:sp>
    </p:spTree>
    <p:extLst>
      <p:ext uri="{BB962C8B-B14F-4D97-AF65-F5344CB8AC3E}">
        <p14:creationId xmlns:p14="http://schemas.microsoft.com/office/powerpoint/2010/main" val="416754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F0B6-4D49-1A28-5157-02F90A0D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Progression of Type 2 Diabetes in Pediatrics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9DEB68-1998-9F01-A8E2-49B140C9EFBC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0B0348F-9D3B-7C05-5CCB-2D556AC0AC25}"/>
              </a:ext>
            </a:extLst>
          </p:cNvPr>
          <p:cNvSpPr txBox="1"/>
          <p:nvPr/>
        </p:nvSpPr>
        <p:spPr>
          <a:xfrm>
            <a:off x="2710249" y="2240692"/>
            <a:ext cx="186998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-A1c &lt;5.7</a:t>
            </a:r>
          </a:p>
          <a:p>
            <a:r>
              <a:rPr lang="en-US" sz="1400" dirty="0"/>
              <a:t>-FBG &lt; 100 mg/dl</a:t>
            </a:r>
          </a:p>
          <a:p>
            <a:r>
              <a:rPr lang="en-US" sz="1400" dirty="0"/>
              <a:t>-Sedentary lifestyle</a:t>
            </a:r>
          </a:p>
          <a:p>
            <a:r>
              <a:rPr lang="en-US" sz="1400" dirty="0"/>
              <a:t>-Family history of T2D or mom with GDM</a:t>
            </a:r>
          </a:p>
          <a:p>
            <a:r>
              <a:rPr lang="en-US" sz="1400" dirty="0"/>
              <a:t>-Where you live</a:t>
            </a:r>
          </a:p>
          <a:p>
            <a:r>
              <a:rPr lang="en-US" sz="1400" dirty="0"/>
              <a:t>-Access to healthy food</a:t>
            </a:r>
          </a:p>
          <a:p>
            <a:r>
              <a:rPr lang="en-US" sz="1400" dirty="0"/>
              <a:t>-African-American, Asian, Hispanic</a:t>
            </a:r>
          </a:p>
          <a:p>
            <a:r>
              <a:rPr lang="en-US" sz="1400" dirty="0"/>
              <a:t>-Female</a:t>
            </a:r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D581B-44B5-0712-1C3E-B52D331F57B2}"/>
              </a:ext>
            </a:extLst>
          </p:cNvPr>
          <p:cNvSpPr txBox="1"/>
          <p:nvPr/>
        </p:nvSpPr>
        <p:spPr>
          <a:xfrm>
            <a:off x="5552303" y="2240692"/>
            <a:ext cx="160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0992C-819E-37C5-E4EE-04B2AF6E1672}"/>
              </a:ext>
            </a:extLst>
          </p:cNvPr>
          <p:cNvSpPr txBox="1"/>
          <p:nvPr/>
        </p:nvSpPr>
        <p:spPr>
          <a:xfrm>
            <a:off x="5258486" y="2350758"/>
            <a:ext cx="2015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-A1c 5.7-6.4</a:t>
            </a:r>
          </a:p>
          <a:p>
            <a:r>
              <a:rPr lang="en-US" sz="1400" dirty="0"/>
              <a:t>-FBG 100-125 mg/dl</a:t>
            </a:r>
          </a:p>
          <a:p>
            <a:r>
              <a:rPr lang="en-US" sz="1400" dirty="0"/>
              <a:t>-Presence of Acanthosis Nigricans</a:t>
            </a:r>
          </a:p>
          <a:p>
            <a:r>
              <a:rPr lang="en-US" sz="1400" dirty="0"/>
              <a:t>-Continued increase in weight</a:t>
            </a:r>
          </a:p>
          <a:p>
            <a:r>
              <a:rPr lang="en-US" sz="1400" dirty="0"/>
              <a:t>-often goes undiagnosed and untreated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F0B4B-96FA-AB45-F747-0E860CBE4691}"/>
              </a:ext>
            </a:extLst>
          </p:cNvPr>
          <p:cNvSpPr txBox="1"/>
          <p:nvPr/>
        </p:nvSpPr>
        <p:spPr>
          <a:xfrm>
            <a:off x="8246076" y="2332912"/>
            <a:ext cx="161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-A1c 6.5 or &gt;</a:t>
            </a:r>
          </a:p>
          <a:p>
            <a:r>
              <a:rPr lang="en-US" sz="1400" dirty="0"/>
              <a:t>-FBG &gt;126 mg/dl</a:t>
            </a:r>
          </a:p>
          <a:p>
            <a:r>
              <a:rPr lang="en-US" sz="1400" dirty="0"/>
              <a:t>-Common comorbidities at time of diagnosis: hyperlipidemia, fatty liver, HTN, PCOS</a:t>
            </a:r>
          </a:p>
        </p:txBody>
      </p:sp>
    </p:spTree>
    <p:extLst>
      <p:ext uri="{BB962C8B-B14F-4D97-AF65-F5344CB8AC3E}">
        <p14:creationId xmlns:p14="http://schemas.microsoft.com/office/powerpoint/2010/main" val="313617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9400B8-C706-BE72-A0AE-B4EFA32B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Pediatric Type 2 Diabetes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What we knew then…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6B61A5D1-0736-3210-141A-89C3EEA53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41874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330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1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7" name="Group 53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5BF77D-F06A-3A4F-013F-D82F16F0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Pediatric Type 2 Diabetes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i="1" dirty="0">
                <a:solidFill>
                  <a:schemeClr val="bg1"/>
                </a:solidFill>
              </a:rPr>
              <a:t>What we know now…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 useBgFill="1">
        <p:nvSpPr>
          <p:cNvPr id="118" name="Rectangle 64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D3018918-B475-17F8-6B30-31011572D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4047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850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id="{8CE12AB6-7980-D945-9B65-879F5171D17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2888" y="6489701"/>
            <a:ext cx="9163051" cy="3857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2819" name="Date Placeholder 3">
            <a:extLst>
              <a:ext uri="{FF2B5EF4-FFF2-40B4-BE49-F238E27FC236}">
                <a16:creationId xmlns:a16="http://schemas.microsoft.com/office/drawing/2014/main" id="{06D9CC07-FDAB-53F7-6801-09A7E4ECDF1C}"/>
              </a:ext>
            </a:extLst>
          </p:cNvPr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6472238"/>
            <a:ext cx="2540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63500" rIns="127000" bIns="63500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FFFF"/>
                </a:solidFill>
                <a:latin typeface="Helvetica" panose="020B0604020202020204" pitchFamily="34" charset="0"/>
              </a:rPr>
              <a:t>Date of Download:  9/11/2023</a:t>
            </a:r>
          </a:p>
        </p:txBody>
      </p:sp>
      <p:sp>
        <p:nvSpPr>
          <p:cNvPr id="162820" name="Footer Placeholder 4">
            <a:extLst>
              <a:ext uri="{FF2B5EF4-FFF2-40B4-BE49-F238E27FC236}">
                <a16:creationId xmlns:a16="http://schemas.microsoft.com/office/drawing/2014/main" id="{108EFB3A-0291-08E6-5862-4C366216AE31}"/>
              </a:ext>
            </a:extLst>
          </p:cNvPr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4629150" y="6470651"/>
            <a:ext cx="60388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6032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Copyright © 2023 American Diabetes Association. All rights reserved.</a:t>
            </a:r>
          </a:p>
        </p:txBody>
      </p:sp>
      <p:sp>
        <p:nvSpPr>
          <p:cNvPr id="162821" name="Text Placeholder 2">
            <a:extLst>
              <a:ext uri="{FF2B5EF4-FFF2-40B4-BE49-F238E27FC236}">
                <a16:creationId xmlns:a16="http://schemas.microsoft.com/office/drawing/2014/main" id="{87E1E58E-301D-282F-243D-1D0DDEF2614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4001" y="119063"/>
            <a:ext cx="63674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rIns="137160" bIns="0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Helvetica" panose="020B0604020202020204" pitchFamily="34" charset="0"/>
              </a:rPr>
              <a:t>From: </a:t>
            </a:r>
            <a:r>
              <a:rPr lang="en-US" altLang="en-US" sz="1300" b="1">
                <a:latin typeface="Helvetica" panose="020B0604020202020204" pitchFamily="34" charset="0"/>
              </a:rPr>
              <a:t>Youth-Onset Type 2 Diabetes: The Epidemiology of an Awakening Epidemic </a:t>
            </a:r>
          </a:p>
        </p:txBody>
      </p:sp>
      <p:sp>
        <p:nvSpPr>
          <p:cNvPr id="16390" name="Text Placeholder 2">
            <a:extLst>
              <a:ext uri="{FF2B5EF4-FFF2-40B4-BE49-F238E27FC236}">
                <a16:creationId xmlns:a16="http://schemas.microsoft.com/office/drawing/2014/main" id="{210EEE94-C4C9-E7F8-014C-8FA039A94226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1084263"/>
            <a:ext cx="9144000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10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sym typeface="Wingdings"/>
              </a:rPr>
              <a:t>Diabetes Care. 2023;46(3):490-499. doi:10.2337/dci22-0046</a:t>
            </a:r>
          </a:p>
        </p:txBody>
      </p:sp>
      <p:sp>
        <p:nvSpPr>
          <p:cNvPr id="162823" name="Text Placeholder 2">
            <a:extLst>
              <a:ext uri="{FF2B5EF4-FFF2-40B4-BE49-F238E27FC236}">
                <a16:creationId xmlns:a16="http://schemas.microsoft.com/office/drawing/2014/main" id="{989CCB2E-0068-8173-08E6-2CDEF491504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780088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100">
                <a:latin typeface="Helvetica" panose="020B0604020202020204" pitchFamily="34" charset="0"/>
              </a:rPr>
              <a:t>Temporal trends and APC in incidence of type 2 diabetes among multiethnic U.S. youth in the SEARCH study from 2002 to 2015. APC estimates for all youth are adjusted for age, sex, race, and ethnicity; estimates within racial and ethnic strata are adjusted for age and sex. Created from data reported in Mayer-Davis et al. (15) and Divers et al. (6).
</a:t>
            </a:r>
          </a:p>
        </p:txBody>
      </p:sp>
      <p:sp>
        <p:nvSpPr>
          <p:cNvPr id="162824" name="TextBox 11">
            <a:extLst>
              <a:ext uri="{FF2B5EF4-FFF2-40B4-BE49-F238E27FC236}">
                <a16:creationId xmlns:a16="http://schemas.microsoft.com/office/drawing/2014/main" id="{9200BA4D-AAA5-9177-F925-C63CA16E44CD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0" y="5510213"/>
            <a:ext cx="91440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Helvetica" panose="020B0604020202020204" pitchFamily="34" charset="0"/>
              </a:rPr>
              <a:t>Figure Legend:</a:t>
            </a:r>
          </a:p>
        </p:txBody>
      </p:sp>
      <p:cxnSp>
        <p:nvCxnSpPr>
          <p:cNvPr id="162825" name="Straight Connector 13">
            <a:extLst>
              <a:ext uri="{FF2B5EF4-FFF2-40B4-BE49-F238E27FC236}">
                <a16:creationId xmlns:a16="http://schemas.microsoft.com/office/drawing/2014/main" id="{D62AC146-973B-17C1-EA21-5C4B034154BB}"/>
              </a:ext>
            </a:extLst>
          </p:cNvPr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524000" y="958850"/>
            <a:ext cx="9144000" cy="0"/>
          </a:xfrm>
          <a:prstGeom prst="line">
            <a:avLst/>
          </a:prstGeom>
          <a:noFill/>
          <a:ln w="9525" algn="ctr">
            <a:solidFill>
              <a:srgbClr val="ECF0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62826" name="Picture 5" descr="American Diabetes Association">
            <a:extLst>
              <a:ext uri="{FF2B5EF4-FFF2-40B4-BE49-F238E27FC236}">
                <a16:creationId xmlns:a16="http://schemas.microsoft.com/office/drawing/2014/main" id="{2E6AD618-ADF8-5A9C-8098-6A6026C34FE9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92088"/>
            <a:ext cx="19986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7" name="New picture">
            <a:extLst>
              <a:ext uri="{FF2B5EF4-FFF2-40B4-BE49-F238E27FC236}">
                <a16:creationId xmlns:a16="http://schemas.microsoft.com/office/drawing/2014/main" id="{AB2B3073-9F58-8DCB-1003-6B68E1A6B164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53" y="1704976"/>
            <a:ext cx="6143940" cy="358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731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1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7" name="Group 53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5BF77D-F06A-3A4F-013F-D82F16F0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Pediatric Type 2 Diabetes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i="1" dirty="0">
                <a:solidFill>
                  <a:schemeClr val="bg1"/>
                </a:solidFill>
              </a:rPr>
              <a:t>What we know now…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 useBgFill="1">
        <p:nvSpPr>
          <p:cNvPr id="118" name="Rectangle 64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D3018918-B475-17F8-6B30-31011572D8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97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45B5C1-E450-0DCD-176C-5749DBF3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chemeClr val="bg1"/>
                </a:solidFill>
              </a:rPr>
              <a:t>Pediatric Type 2 Diabetes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 i="1">
                <a:solidFill>
                  <a:schemeClr val="bg1"/>
                </a:solidFill>
              </a:rPr>
              <a:t>What we know now…continued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" name="Content Placeholder 2">
            <a:extLst>
              <a:ext uri="{FF2B5EF4-FFF2-40B4-BE49-F238E27FC236}">
                <a16:creationId xmlns:a16="http://schemas.microsoft.com/office/drawing/2014/main" id="{48263D19-8829-F0B9-E248-1C3EC9E74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799079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173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1415</TotalTime>
  <Words>2883</Words>
  <Application>Microsoft Office PowerPoint</Application>
  <PresentationFormat>Widescreen</PresentationFormat>
  <Paragraphs>222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Helvetica</vt:lpstr>
      <vt:lpstr>Helvetica Neue</vt:lpstr>
      <vt:lpstr>Times New Roman</vt:lpstr>
      <vt:lpstr>Trebuchet MS</vt:lpstr>
      <vt:lpstr>Wingdings 3</vt:lpstr>
      <vt:lpstr>Facet</vt:lpstr>
      <vt:lpstr>2_Office Theme</vt:lpstr>
      <vt:lpstr>2_Office Theme</vt:lpstr>
      <vt:lpstr>Navigating the Ever Changing Landscape of Pediatric Type 2 Diabetes</vt:lpstr>
      <vt:lpstr>Progression of Type 2 Diabetes in Pediatrics</vt:lpstr>
      <vt:lpstr>PowerPoint Presentation</vt:lpstr>
      <vt:lpstr>Progression of Type 2 Diabetes in Pediatrics</vt:lpstr>
      <vt:lpstr>Pediatric Type 2 Diabetes What we knew then…</vt:lpstr>
      <vt:lpstr> Pediatric Type 2 Diabetes What we know now… </vt:lpstr>
      <vt:lpstr>PowerPoint Presentation</vt:lpstr>
      <vt:lpstr> Pediatric Type 2 Diabetes What we know now… </vt:lpstr>
      <vt:lpstr>Pediatric Type 2 Diabetes What we know now…continued</vt:lpstr>
      <vt:lpstr>Current Management of T2D in pediatrics …working as a team together!</vt:lpstr>
      <vt:lpstr>PowerPoint Presentation</vt:lpstr>
      <vt:lpstr>Medication algorithm, made easy-ish! </vt:lpstr>
      <vt:lpstr>Current Management of T2D in pediatrics …working as a team together!</vt:lpstr>
      <vt:lpstr>Where do we go from here???</vt:lpstr>
      <vt:lpstr>Let’s do better together for our kids...our future depends on it!</vt:lpstr>
      <vt:lpstr>References/Resources</vt:lpstr>
      <vt:lpstr>Let’s Challenge Our Bias!</vt:lpstr>
      <vt:lpstr>We all have bias….     even health care professionals     Let’s focus on weight bias:</vt:lpstr>
      <vt:lpstr>PowerPoint Presentation</vt:lpstr>
      <vt:lpstr>What are we noticing….. </vt:lpstr>
      <vt:lpstr> Adverse Health Consequences: Puhl RM, Heuer CA. The stigma of obesity; a review and update. Obesity (Silver Spring). 2009;17 (5):941-64. doi:10.1038/oby.2008.636.  Pearl RL, White MA, Grilo CM. Weight bias internalization, depression and self-reported health among overweigh binge eating disorder patient. Obesity (Silver Spring). 2014;22 (5): E142-8, doi:10.1002/oby.20617.  Pearl RH, White MA, Grilo CM. Overevaluation of shape and weigh as a mediator between self-esteem and weight bias internalization among patient’s with binge eating disorder. Eat Behav. 2014; 1592):259-61. doi;10.1016/jeatbeh.2014.03.005.</vt:lpstr>
      <vt:lpstr>Trauma Informed Care    Trauma comes in many forms…including medical </vt:lpstr>
      <vt:lpstr>Trauma Informed care is defined as practices that promote a culture of safety, empowerment, and healing </vt:lpstr>
      <vt:lpstr>Practical Interventions: Translating Research Into Practice  Biber and Ella. Journal of Health Psychology 24,14 (2019):2060-2071 Speight, et al. Diabetes Res Clin Pract. 2012;97 93); 425-431 Thomasian, B 92021); How to Success with Person-Centered Coaching https://diabetes.net/how-to-succeed-with-person-centered-coaching/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ever changing landscape of pediatric Type 2 Diabetes</dc:title>
  <dc:creator>Foncannon, Geneva</dc:creator>
  <cp:lastModifiedBy>Foncannon, Geneva</cp:lastModifiedBy>
  <cp:revision>46</cp:revision>
  <cp:lastPrinted>2023-09-28T20:53:46Z</cp:lastPrinted>
  <dcterms:created xsi:type="dcterms:W3CDTF">2023-09-05T21:31:29Z</dcterms:created>
  <dcterms:modified xsi:type="dcterms:W3CDTF">2023-10-04T18:35:08Z</dcterms:modified>
</cp:coreProperties>
</file>